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10287000" cx="18288000"/>
  <p:notesSz cx="6858000" cy="9144000"/>
  <p:embeddedFontLst>
    <p:embeddedFont>
      <p:font typeface="Inter SemiBold"/>
      <p:regular r:id="rId59"/>
      <p:bold r:id="rId60"/>
    </p:embeddedFont>
    <p:embeddedFont>
      <p:font typeface="Roboto"/>
      <p:regular r:id="rId61"/>
      <p:bold r:id="rId62"/>
      <p:italic r:id="rId63"/>
      <p:boldItalic r:id="rId64"/>
    </p:embeddedFont>
    <p:embeddedFont>
      <p:font typeface="Inter"/>
      <p:regular r:id="rId65"/>
      <p:bold r:id="rId66"/>
    </p:embeddedFont>
    <p:embeddedFont>
      <p:font typeface="Fira Sans"/>
      <p:regular r:id="rId67"/>
      <p:bold r:id="rId68"/>
      <p:italic r:id="rId69"/>
      <p:boldItalic r:id="rId70"/>
    </p:embeddedFont>
    <p:embeddedFont>
      <p:font typeface="Inter Medium"/>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
          <p15:clr>
            <a:srgbClr val="000000"/>
          </p15:clr>
        </p15:guide>
        <p15:guide id="2" pos="9100">
          <p15:clr>
            <a:srgbClr val="000000"/>
          </p15:clr>
        </p15:guide>
        <p15:guide id="3" orient="horz" pos="6161">
          <p15:clr>
            <a:srgbClr val="747775"/>
          </p15:clr>
        </p15:guide>
        <p15:guide id="4" orient="horz" pos="3556">
          <p15:clr>
            <a:srgbClr val="747775"/>
          </p15:clr>
        </p15:guide>
        <p15:guide id="5" pos="940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83CDD1-E516-40F7-A6FC-87C371786C2B}">
  <a:tblStyle styleId="{FB83CDD1-E516-40F7-A6FC-87C371786C2B}"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ECF1"/>
          </a:solidFill>
        </a:fill>
      </a:tcStyle>
    </a:wholeTbl>
    <a:band1H>
      <a:tcTxStyle/>
      <a:tcStyle>
        <a:fill>
          <a:solidFill>
            <a:srgbClr val="CCD7E2"/>
          </a:solidFill>
        </a:fill>
      </a:tcStyle>
    </a:band1H>
    <a:band2H>
      <a:tcTxStyle/>
    </a:band2H>
    <a:band1V>
      <a:tcTxStyle/>
      <a:tcStyle>
        <a:fill>
          <a:solidFill>
            <a:srgbClr val="CCD7E2"/>
          </a:solidFill>
        </a:fill>
      </a:tcStyle>
    </a:band1V>
    <a:band2V>
      <a:tcTxStyle/>
    </a:band2V>
    <a:lastCol>
      <a:tcTxStyle b="on" i="off">
        <a:font>
          <a:latin typeface="Arial"/>
          <a:ea typeface="Arial"/>
          <a:cs typeface="Arial"/>
        </a:font>
        <a:srgbClr val="FFFFFF"/>
      </a:tcTxStyle>
      <a:tcStyle>
        <a:fill>
          <a:solidFill>
            <a:srgbClr val="3280AD"/>
          </a:solidFill>
        </a:fill>
      </a:tcStyle>
    </a:lastCol>
    <a:firstCol>
      <a:tcTxStyle b="on" i="off">
        <a:font>
          <a:latin typeface="Arial"/>
          <a:ea typeface="Arial"/>
          <a:cs typeface="Arial"/>
        </a:font>
        <a:srgbClr val="FFFFFF"/>
      </a:tcTxStyle>
      <a:tcStyle>
        <a:fill>
          <a:solidFill>
            <a:srgbClr val="3280AD"/>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3280AD"/>
          </a:solidFill>
        </a:fill>
      </a:tcStyle>
    </a:lastRow>
    <a:seCell>
      <a:tcTxStyle/>
    </a:seCell>
    <a:swCell>
      <a:tcTxStyle/>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3280AD"/>
          </a:solidFill>
        </a:fill>
      </a:tcStyle>
    </a:firstRow>
    <a:neCell>
      <a:tcTxStyle/>
    </a:neCell>
    <a:nwCell>
      <a:tcTxStyle/>
    </a:nwCell>
  </a:tblStyle>
  <a:tblStyle styleId="{99821E9B-A5D0-476E-860D-C02EDEE0BFF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 orient="horz"/>
        <p:guide pos="9100"/>
        <p:guide pos="6161" orient="horz"/>
        <p:guide pos="3556" orient="horz"/>
        <p:guide pos="940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InterMedium-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InterMedium-regular.fntdata"/><Relationship Id="rId70" Type="http://schemas.openxmlformats.org/officeDocument/2006/relationships/font" Target="fonts/Fira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Inter-bold.fntdata"/><Relationship Id="rId21" Type="http://schemas.openxmlformats.org/officeDocument/2006/relationships/slide" Target="slides/slide15.xml"/><Relationship Id="rId65" Type="http://schemas.openxmlformats.org/officeDocument/2006/relationships/font" Target="fonts/Inter-regular.fntdata"/><Relationship Id="rId24" Type="http://schemas.openxmlformats.org/officeDocument/2006/relationships/slide" Target="slides/slide18.xml"/><Relationship Id="rId68" Type="http://schemas.openxmlformats.org/officeDocument/2006/relationships/font" Target="fonts/FiraSans-bold.fntdata"/><Relationship Id="rId23" Type="http://schemas.openxmlformats.org/officeDocument/2006/relationships/slide" Target="slides/slide17.xml"/><Relationship Id="rId67" Type="http://schemas.openxmlformats.org/officeDocument/2006/relationships/font" Target="fonts/FiraSans-regular.fntdata"/><Relationship Id="rId60" Type="http://schemas.openxmlformats.org/officeDocument/2006/relationships/font" Target="fonts/InterSemiBold-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InterSemiBold-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aconic/STAT3011_2324_GP10/blob/main/Steven(CHEONG%20Euikyun)/Credit%20Risk%20Analysis_euikyun.ipynb"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Good afternoon. We are group 10 and today we are going to talk about the machine learning project with topic of credit risk analysis. </a:t>
            </a:r>
            <a:endParaRPr/>
          </a:p>
        </p:txBody>
      </p:sp>
      <p:sp>
        <p:nvSpPr>
          <p:cNvPr id="72" name="Google Shape;7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c543cc7958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3F2F1"/>
                </a:highlight>
              </a:rPr>
              <a:t>In our dataset,</a:t>
            </a:r>
            <a:r>
              <a:rPr lang="en-US" sz="1200">
                <a:solidFill>
                  <a:schemeClr val="dk1"/>
                </a:solidFill>
                <a:highlight>
                  <a:srgbClr val="F3F2F1"/>
                </a:highlight>
              </a:rPr>
              <a:t> only a minority of the </a:t>
            </a:r>
            <a:r>
              <a:rPr lang="en-US" sz="1200">
                <a:solidFill>
                  <a:schemeClr val="dk1"/>
                </a:solidFill>
              </a:rPr>
              <a:t>borrowers has experienced past dues of more than 90 days in the previous 2 years</a:t>
            </a:r>
            <a:r>
              <a:rPr lang="en-US" sz="1200">
                <a:solidFill>
                  <a:schemeClr val="dk1"/>
                </a:solidFill>
                <a:highlight>
                  <a:srgbClr val="F3F2F1"/>
                </a:highlight>
              </a:rPr>
              <a:t>. This may reflect real-world situation. However, it is not a good situation for training machine learning classifier.​</a:t>
            </a:r>
            <a:endParaRPr sz="1200">
              <a:solidFill>
                <a:schemeClr val="dk1"/>
              </a:solidFill>
              <a:highlight>
                <a:srgbClr val="F3F2F1"/>
              </a:highlight>
            </a:endParaRPr>
          </a:p>
          <a:p>
            <a:pPr indent="0" lvl="0" marL="0" rtl="0" algn="l">
              <a:spcBef>
                <a:spcPts val="0"/>
              </a:spcBef>
              <a:spcAft>
                <a:spcPts val="0"/>
              </a:spcAft>
              <a:buNone/>
            </a:pPr>
            <a:r>
              <a:t/>
            </a:r>
            <a:endParaRPr sz="1200">
              <a:solidFill>
                <a:schemeClr val="dk1"/>
              </a:solidFill>
              <a:highlight>
                <a:srgbClr val="F3F2F1"/>
              </a:highlight>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STAT3011_2324_GP10/Kelvin/stat3011 project2 eda p1.ipynb/line37</a:t>
            </a:r>
            <a:endParaRPr sz="1200">
              <a:solidFill>
                <a:schemeClr val="dk1"/>
              </a:solidFill>
              <a:highlight>
                <a:srgbClr val="F3F2F1"/>
              </a:highlight>
            </a:endParaRPr>
          </a:p>
        </p:txBody>
      </p:sp>
      <p:sp>
        <p:nvSpPr>
          <p:cNvPr id="410" name="Google Shape;410;g2c543cc7958_1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c543cc7958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Clr>
                <a:schemeClr val="dk1"/>
              </a:buClr>
              <a:buSzPts val="1100"/>
              <a:buFont typeface="Arial"/>
              <a:buNone/>
            </a:pPr>
            <a:r>
              <a:rPr b="1" lang="en-US" sz="1000">
                <a:solidFill>
                  <a:srgbClr val="FF0000"/>
                </a:solidFill>
                <a:highlight>
                  <a:srgbClr val="FFFFFF"/>
                </a:highlight>
              </a:rPr>
              <a:t>I will talk about how to detect outliers, but before this, I will</a:t>
            </a:r>
            <a:r>
              <a:rPr b="1" lang="en-US" sz="1000">
                <a:solidFill>
                  <a:srgbClr val="FF0000"/>
                </a:solidFill>
                <a:highlight>
                  <a:srgbClr val="FFFFFF"/>
                </a:highlight>
              </a:rPr>
              <a:t> replace the null value by median so that outlier can be detected correctly.</a:t>
            </a:r>
            <a:endParaRPr b="1" sz="1000">
              <a:solidFill>
                <a:srgbClr val="FF0000"/>
              </a:solidFill>
              <a:highlight>
                <a:srgbClr val="FFFFFF"/>
              </a:highlight>
            </a:endParaRPr>
          </a:p>
          <a:p>
            <a:pPr indent="0" lvl="0" marL="0" marR="190500" rtl="0" algn="l">
              <a:lnSpc>
                <a:spcPct val="115000"/>
              </a:lnSpc>
              <a:spcBef>
                <a:spcPts val="0"/>
              </a:spcBef>
              <a:spcAft>
                <a:spcPts val="0"/>
              </a:spcAft>
              <a:buClr>
                <a:schemeClr val="dk1"/>
              </a:buClr>
              <a:buSzPts val="1100"/>
              <a:buFont typeface="Arial"/>
              <a:buNone/>
            </a:pPr>
            <a:r>
              <a:rPr b="1" lang="en-US" sz="1000">
                <a:solidFill>
                  <a:srgbClr val="FF0000"/>
                </a:solidFill>
                <a:highlight>
                  <a:srgbClr val="FFFFFF"/>
                </a:highlight>
              </a:rPr>
              <a:t>So, why replace null values with median, not mean?</a:t>
            </a:r>
            <a:endParaRPr b="1" sz="1000">
              <a:solidFill>
                <a:srgbClr val="FF0000"/>
              </a:solidFill>
              <a:highlight>
                <a:srgbClr val="FFFFFF"/>
              </a:highlight>
            </a:endParaRPr>
          </a:p>
          <a:p>
            <a:pPr indent="0" lvl="0" marL="0" marR="190500" rtl="0" algn="l">
              <a:lnSpc>
                <a:spcPct val="115000"/>
              </a:lnSpc>
              <a:spcBef>
                <a:spcPts val="0"/>
              </a:spcBef>
              <a:spcAft>
                <a:spcPts val="0"/>
              </a:spcAft>
              <a:buClr>
                <a:schemeClr val="dk1"/>
              </a:buClr>
              <a:buSzPts val="1100"/>
              <a:buFont typeface="Arial"/>
              <a:buNone/>
            </a:pPr>
            <a:r>
              <a:t/>
            </a:r>
            <a:endParaRPr sz="1000">
              <a:solidFill>
                <a:schemeClr val="dk1"/>
              </a:solidFill>
              <a:highlight>
                <a:srgbClr val="FFFFFF"/>
              </a:highlight>
            </a:endParaRPr>
          </a:p>
          <a:p>
            <a:pPr indent="0" lvl="0" marL="0" marR="190500" rtl="0" algn="l">
              <a:lnSpc>
                <a:spcPct val="115000"/>
              </a:lnSpc>
              <a:spcBef>
                <a:spcPts val="0"/>
              </a:spcBef>
              <a:spcAft>
                <a:spcPts val="0"/>
              </a:spcAft>
              <a:buClr>
                <a:schemeClr val="dk1"/>
              </a:buClr>
              <a:buSzPts val="1100"/>
              <a:buFont typeface="Arial"/>
              <a:buNone/>
            </a:pPr>
            <a:r>
              <a:rPr lang="en-US" sz="1000">
                <a:solidFill>
                  <a:schemeClr val="dk1"/>
                </a:solidFill>
                <a:highlight>
                  <a:srgbClr val="FFFFFF"/>
                </a:highlight>
              </a:rPr>
              <a:t>By analyzing the boxplot below in [monthly_income] and [numberofdependents] plot, we can observe that there are multiple outliers above the 3rd quartile. Replacing the missing values with the mean in this case is not a great idea, since the resulting mean will be skewed due to the significant amount of outliers.</a:t>
            </a:r>
            <a:endParaRPr sz="1000">
              <a:solidFill>
                <a:schemeClr val="dk1"/>
              </a:solidFill>
              <a:highlight>
                <a:srgbClr val="FFFFFF"/>
              </a:highlight>
            </a:endParaRPr>
          </a:p>
          <a:p>
            <a:pPr indent="0" lvl="0" marL="0" marR="190500" rtl="0" algn="l">
              <a:lnSpc>
                <a:spcPct val="115000"/>
              </a:lnSpc>
              <a:spcBef>
                <a:spcPts val="0"/>
              </a:spcBef>
              <a:spcAft>
                <a:spcPts val="0"/>
              </a:spcAft>
              <a:buClr>
                <a:schemeClr val="dk1"/>
              </a:buClr>
              <a:buSzPts val="1100"/>
              <a:buFont typeface="Arial"/>
              <a:buNone/>
            </a:pPr>
            <a:br>
              <a:rPr lang="en-US" sz="1000">
                <a:solidFill>
                  <a:schemeClr val="dk1"/>
                </a:solidFill>
                <a:highlight>
                  <a:srgbClr val="FFFFFF"/>
                </a:highlight>
              </a:rPr>
            </a:br>
            <a:r>
              <a:rPr lang="en-US" sz="1000">
                <a:solidFill>
                  <a:schemeClr val="dk1"/>
                </a:solidFill>
                <a:highlight>
                  <a:srgbClr val="FFFFFF"/>
                </a:highlight>
              </a:rPr>
              <a:t>Using the median, a location-based statistic, makes much more sense in this case.</a:t>
            </a:r>
            <a:endParaRPr sz="1000">
              <a:solidFill>
                <a:schemeClr val="dk1"/>
              </a:solidFill>
              <a:highlight>
                <a:srgbClr val="FFFFFF"/>
              </a:highlight>
            </a:endParaRPr>
          </a:p>
          <a:p>
            <a:pPr indent="0" lvl="0" marL="0" marR="190500" rtl="0" algn="l">
              <a:lnSpc>
                <a:spcPct val="115000"/>
              </a:lnSpc>
              <a:spcBef>
                <a:spcPts val="100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None/>
            </a:pPr>
            <a:r>
              <a:rPr lang="en-US"/>
              <a:t>[Doc]</a:t>
            </a:r>
            <a:endParaRPr/>
          </a:p>
          <a:p>
            <a:pPr indent="0" lvl="0" marL="0" rtl="0" algn="l">
              <a:spcBef>
                <a:spcPts val="0"/>
              </a:spcBef>
              <a:spcAft>
                <a:spcPts val="0"/>
              </a:spcAft>
              <a:buClr>
                <a:schemeClr val="dk1"/>
              </a:buClr>
              <a:buSzPts val="1100"/>
              <a:buFont typeface="Arial"/>
              <a:buNone/>
            </a:pPr>
            <a:r>
              <a:rPr lang="en-US"/>
              <a:t>STAT3011_2324_GP10/Steven(CHEONG Euikyun)/Credit Risk Analysis_euikyun.ipynb/line322 - 329</a:t>
            </a:r>
            <a:endParaRPr/>
          </a:p>
          <a:p>
            <a:pPr indent="0" lvl="0" marL="0" rtl="0" algn="l">
              <a:spcBef>
                <a:spcPts val="0"/>
              </a:spcBef>
              <a:spcAft>
                <a:spcPts val="0"/>
              </a:spcAft>
              <a:buNone/>
            </a:pPr>
            <a:r>
              <a:t/>
            </a:r>
            <a:endParaRPr/>
          </a:p>
        </p:txBody>
      </p:sp>
      <p:sp>
        <p:nvSpPr>
          <p:cNvPr id="421" name="Google Shape;421;g2c543cc7958_1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c543cc7958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rPr>
              <a:t>Now, I will talk about </a:t>
            </a:r>
            <a:r>
              <a:rPr lang="en-US" sz="1200">
                <a:solidFill>
                  <a:schemeClr val="dk1"/>
                </a:solidFill>
              </a:rPr>
              <a:t>the</a:t>
            </a:r>
            <a:r>
              <a:rPr lang="en-US" sz="1200">
                <a:solidFill>
                  <a:schemeClr val="dk1"/>
                </a:solidFill>
              </a:rPr>
              <a:t> new outlier detection methods that can be used to detect outliers. One of the original methods, which is the majority vote based outlier on the left hand side, is renewed to the right hand side version.The renewed version is generated with the combinations of the 7 outlier detection methods.</a:t>
            </a:r>
            <a:endParaRPr sz="1200">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STAT3011_2324_GP10/Edward/Credit Risk Analysis Original Version.ipynb/line17-23</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STAT3011_2324_GP10/Edward/new basic_data_analysis Edward.ipynb/line 493-503</a:t>
            </a:r>
            <a:endParaRPr/>
          </a:p>
        </p:txBody>
      </p:sp>
      <p:sp>
        <p:nvSpPr>
          <p:cNvPr id="437" name="Google Shape;437;g2c543cc7958_1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59fdae7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5041D"/>
              </a:buClr>
              <a:buSzPts val="1000"/>
              <a:buFont typeface="Inter"/>
              <a:buChar char="●"/>
            </a:pPr>
            <a:r>
              <a:rPr lang="en-US" sz="1000">
                <a:solidFill>
                  <a:srgbClr val="05041D"/>
                </a:solidFill>
                <a:latin typeface="Inter"/>
                <a:ea typeface="Inter"/>
                <a:cs typeface="Inter"/>
                <a:sym typeface="Inter"/>
              </a:rPr>
              <a:t>The first method is Isolation tree, it is applying the binary tree methods. The program will randomly select difference samples, and define the common properties as a point from the sample. Then the program will calculate the distance from the point to each element, long distance travelled to the point will be defined as outlier by the program.</a:t>
            </a:r>
            <a:endParaRPr sz="1000">
              <a:solidFill>
                <a:srgbClr val="0504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000">
              <a:solidFill>
                <a:srgbClr val="05041D"/>
              </a:solidFill>
              <a:latin typeface="Inter"/>
              <a:ea typeface="Inter"/>
              <a:cs typeface="Inter"/>
              <a:sym typeface="Inter"/>
            </a:endParaRPr>
          </a:p>
          <a:p>
            <a:pPr indent="-292100" lvl="0" marL="457200" rtl="0" algn="l">
              <a:spcBef>
                <a:spcPts val="0"/>
              </a:spcBef>
              <a:spcAft>
                <a:spcPts val="0"/>
              </a:spcAft>
              <a:buClr>
                <a:srgbClr val="05041D"/>
              </a:buClr>
              <a:buSzPts val="1000"/>
              <a:buFont typeface="Inter"/>
              <a:buChar char="●"/>
            </a:pPr>
            <a:r>
              <a:rPr lang="en-US" sz="1000">
                <a:solidFill>
                  <a:srgbClr val="05041D"/>
                </a:solidFill>
                <a:latin typeface="Inter"/>
                <a:ea typeface="Inter"/>
                <a:cs typeface="Inter"/>
                <a:sym typeface="Inter"/>
              </a:rPr>
              <a:t>The second method is density Based Spatial Clustering of Applications with noise, it is defining outliers based on density. The model will find several core points in a high density area which have many nearby neighbors. Imagine many circles created with the core point is center, data that are not in any circles will be defined as outliers.</a:t>
            </a:r>
            <a:endParaRPr sz="1200">
              <a:solidFill>
                <a:schemeClr val="dk1"/>
              </a:solidFill>
              <a:highlight>
                <a:srgbClr val="FFFFFF"/>
              </a:highlight>
            </a:endParaRPr>
          </a:p>
          <a:p>
            <a:pPr indent="0" lvl="0" marL="0" rtl="0" algn="l">
              <a:spcBef>
                <a:spcPts val="0"/>
              </a:spcBef>
              <a:spcAft>
                <a:spcPts val="0"/>
              </a:spcAft>
              <a:buNone/>
            </a:pPr>
            <a:r>
              <a:t/>
            </a:r>
            <a:endParaRPr sz="1000">
              <a:solidFill>
                <a:srgbClr val="0504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a:solidFill>
                  <a:schemeClr val="dk1"/>
                </a:solidFill>
              </a:rPr>
              <a:t>STAT3011_2324_GP10/Edward/new basic_data_analysis Edward.ipynb/line 493-503</a:t>
            </a:r>
            <a:endParaRPr sz="1000">
              <a:solidFill>
                <a:srgbClr val="05041D"/>
              </a:solidFill>
              <a:latin typeface="Inter"/>
              <a:ea typeface="Inter"/>
              <a:cs typeface="Inter"/>
              <a:sym typeface="Inter"/>
            </a:endParaRPr>
          </a:p>
        </p:txBody>
      </p:sp>
      <p:sp>
        <p:nvSpPr>
          <p:cNvPr id="453" name="Google Shape;453;g2c59fdae7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c59fdae74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The third method is Robust covariance method, it is to detect the outlier by </a:t>
            </a:r>
            <a:r>
              <a:rPr lang="en-US" sz="1000">
                <a:solidFill>
                  <a:schemeClr val="dk1"/>
                </a:solidFill>
              </a:rPr>
              <a:t>calculating the covariance matrix and comparing the covariance between each variable. Having low covariance with many variables will be defined as outliers.</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rgbClr val="05041D"/>
                </a:solidFill>
              </a:rPr>
              <a:t>The fourth method is One-Class Support Vector Machine, it will set a margin based on training data, for datapoints out of the margin, it will be defined as outliers.</a:t>
            </a:r>
            <a:endParaRPr sz="1000">
              <a:solidFill>
                <a:srgbClr val="05041D"/>
              </a:solidFill>
            </a:endParaRPr>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lang="en-US">
                <a:solidFill>
                  <a:schemeClr val="dk1"/>
                </a:solidFill>
              </a:rPr>
              <a:t>STAT3011_2324_GP10/Edward/new basic_data_analysis Edward.ipynb/line 493-503</a:t>
            </a:r>
            <a:endParaRPr sz="1000"/>
          </a:p>
        </p:txBody>
      </p:sp>
      <p:sp>
        <p:nvSpPr>
          <p:cNvPr id="465" name="Google Shape;465;g2c59fdae74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c5fa916b2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5041D"/>
                </a:solidFill>
                <a:latin typeface="Inter"/>
                <a:ea typeface="Inter"/>
                <a:cs typeface="Inter"/>
                <a:sym typeface="Inter"/>
              </a:rPr>
              <a:t>Finally, I used the R programming build-in function boxplot.stats function to define outlier,data points that lie further the extreme of boxplot will be defined as outlier.</a:t>
            </a:r>
            <a:endParaRPr sz="1000">
              <a:solidFill>
                <a:srgbClr val="05041D"/>
              </a:solidFill>
              <a:latin typeface="Inter"/>
              <a:ea typeface="Inter"/>
              <a:cs typeface="Inter"/>
              <a:sym typeface="Inter"/>
            </a:endParaRPr>
          </a:p>
          <a:p>
            <a:pPr indent="0" lvl="0" marL="0" rtl="0" algn="l">
              <a:spcBef>
                <a:spcPts val="0"/>
              </a:spcBef>
              <a:spcAft>
                <a:spcPts val="0"/>
              </a:spcAft>
              <a:buNone/>
            </a:pPr>
            <a:r>
              <a:t/>
            </a:r>
            <a:endParaRPr sz="1000">
              <a:solidFill>
                <a:srgbClr val="0504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a:solidFill>
                  <a:schemeClr val="dk1"/>
                </a:solidFill>
              </a:rPr>
              <a:t>STAT3011_2324_GP10/Edward/</a:t>
            </a:r>
            <a:r>
              <a:rPr lang="en-US">
                <a:solidFill>
                  <a:srgbClr val="1F2328"/>
                </a:solidFill>
              </a:rPr>
              <a:t>STAT3011 Edward.R</a:t>
            </a:r>
            <a:r>
              <a:rPr lang="en-US">
                <a:solidFill>
                  <a:schemeClr val="dk1"/>
                </a:solidFill>
              </a:rPr>
              <a:t>/line 1-20</a:t>
            </a:r>
            <a:endParaRPr>
              <a:solidFill>
                <a:srgbClr val="05041D"/>
              </a:solidFill>
              <a:latin typeface="Inter"/>
              <a:ea typeface="Inter"/>
              <a:cs typeface="Inter"/>
              <a:sym typeface="Inter"/>
            </a:endParaRPr>
          </a:p>
        </p:txBody>
      </p:sp>
      <p:sp>
        <p:nvSpPr>
          <p:cNvPr id="477" name="Google Shape;477;g2c5fa916b26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this plot, we approached </a:t>
            </a:r>
            <a:r>
              <a:rPr lang="en-US"/>
              <a:t>differently</a:t>
            </a:r>
            <a:r>
              <a:rPr lang="en-US"/>
              <a:t> to recognize the whole feature’s outliers at once. Through this plot, we can </a:t>
            </a:r>
            <a:r>
              <a:rPr lang="en-US"/>
              <a:t>identify the outliers more easily.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rPr>
              <a:t>[Doc]</a:t>
            </a:r>
            <a:endParaRPr/>
          </a:p>
          <a:p>
            <a:pPr indent="0" lvl="0" marL="0" rtl="0" algn="l">
              <a:spcBef>
                <a:spcPts val="0"/>
              </a:spcBef>
              <a:spcAft>
                <a:spcPts val="0"/>
              </a:spcAft>
              <a:buNone/>
            </a:pPr>
            <a:r>
              <a:rPr lang="en-US"/>
              <a:t>STAT3011_2324_GP10/Seokhyeon/data_preprocessing.ipynb/line12</a:t>
            </a:r>
            <a:endParaRPr/>
          </a:p>
        </p:txBody>
      </p:sp>
      <p:sp>
        <p:nvSpPr>
          <p:cNvPr id="489" name="Google Shape;48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c543cc7958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i am going to interpret the correlation between the variables. As you can see, some of the variables show that the correlation is 1. However, actually, this is not the 1, when we adjust the digit. </a:t>
            </a:r>
            <a:r>
              <a:rPr lang="en-US" sz="1050">
                <a:solidFill>
                  <a:schemeClr val="dk1"/>
                </a:solidFill>
                <a:highlight>
                  <a:srgbClr val="FFFFFF"/>
                </a:highlight>
              </a:rPr>
              <a:t>The attributes [numberoftimes90dayslate], [numberoftime6089dayspastduenotworse], and [numberoftime3059dayspastduenotworse] are all nearly(but not perfectly) correlated with each other. Makes sense, since if someone has paid an EMI 90 days late then he would likely also have made other payments 60-89 or 30-59 days late.</a:t>
            </a:r>
            <a:endParaRPr sz="1050">
              <a:solidFill>
                <a:schemeClr val="dk1"/>
              </a:solidFill>
              <a:highlight>
                <a:srgbClr val="FFFFFF"/>
              </a:highlight>
            </a:endParaRPr>
          </a:p>
          <a:p>
            <a:pPr indent="0" lvl="0" marL="0" rtl="0" algn="l">
              <a:lnSpc>
                <a:spcPct val="115000"/>
              </a:lnSpc>
              <a:spcBef>
                <a:spcPts val="1100"/>
              </a:spcBef>
              <a:spcAft>
                <a:spcPts val="0"/>
              </a:spcAft>
              <a:buNone/>
            </a:pPr>
            <a:r>
              <a:rPr lang="en-US" sz="1050">
                <a:solidFill>
                  <a:schemeClr val="dk1"/>
                </a:solidFill>
                <a:highlight>
                  <a:srgbClr val="FFFFFF"/>
                </a:highlight>
              </a:rPr>
              <a:t>The attributes [numberrealestateloansorlines] and [numberofopencreditlinesandloans] have a significant correlation of 0.43 worth noting. </a:t>
            </a:r>
            <a:r>
              <a:rPr lang="en-US" sz="1050">
                <a:solidFill>
                  <a:schemeClr val="dk1"/>
                </a:solidFill>
                <a:highlight>
                  <a:srgbClr val="FFFFFF"/>
                </a:highlight>
              </a:rPr>
              <a:t>We will investigate this further in the model evaluation step later to see if this bears any significance to our resulting models.</a:t>
            </a:r>
            <a:endParaRPr sz="1050">
              <a:solidFill>
                <a:schemeClr val="dk1"/>
              </a:solidFill>
              <a:highlight>
                <a:srgbClr val="FFFFFF"/>
              </a:highlight>
            </a:endParaRPr>
          </a:p>
          <a:p>
            <a:pPr indent="0" lvl="0" marL="0" rtl="0" algn="l">
              <a:spcBef>
                <a:spcPts val="1100"/>
              </a:spcBef>
              <a:spcAft>
                <a:spcPts val="0"/>
              </a:spcAft>
              <a:buNone/>
            </a:pPr>
            <a:r>
              <a:rPr lang="en-US">
                <a:solidFill>
                  <a:schemeClr val="dk1"/>
                </a:solidFill>
              </a:rPr>
              <a:t>[Doc]</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US">
                <a:solidFill>
                  <a:schemeClr val="dk1"/>
                </a:solidFill>
              </a:rPr>
              <a:t>STAT3011_2324_GP10/Hans/Credit Risk Analysis_RevisedVer.ipynb/line104</a:t>
            </a:r>
            <a:endParaRPr>
              <a:solidFill>
                <a:schemeClr val="dk1"/>
              </a:solidFill>
            </a:endParaRPr>
          </a:p>
          <a:p>
            <a:pPr indent="0" lvl="0" marL="0" rtl="0" algn="l">
              <a:spcBef>
                <a:spcPts val="0"/>
              </a:spcBef>
              <a:spcAft>
                <a:spcPts val="0"/>
              </a:spcAft>
              <a:buNone/>
            </a:pPr>
            <a:r>
              <a:t/>
            </a:r>
            <a:endParaRPr/>
          </a:p>
        </p:txBody>
      </p:sp>
      <p:sp>
        <p:nvSpPr>
          <p:cNvPr id="499" name="Google Shape;499;g2c543cc7958_1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c5705e1e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get a further look at the two variables, We’'ve plotted a scatter plot and a trendline of the two variables. The slope of the trend line is 0.4, so it's not a steep rise in absolute terms, but it's a noticeable correlation relative to the other variables. Also, since the slope is 0.4 even with the outlier in the upper right, wepredict that you'll have a higher correlation when dealing with the outlier.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[Doc]</a:t>
            </a:r>
            <a:endParaRPr/>
          </a:p>
          <a:p>
            <a:pPr indent="0" lvl="0" marL="0" rtl="0" algn="l">
              <a:spcBef>
                <a:spcPts val="0"/>
              </a:spcBef>
              <a:spcAft>
                <a:spcPts val="0"/>
              </a:spcAft>
              <a:buNone/>
            </a:pPr>
            <a:r>
              <a:rPr lang="en-US"/>
              <a:t>STAT3011_2324_GP10/Kelvin/stat3011 project2 eda p1.ipynb/line54</a:t>
            </a:r>
            <a:endParaRPr/>
          </a:p>
          <a:p>
            <a:pPr indent="0" lvl="0" marL="0" rtl="0" algn="l">
              <a:spcBef>
                <a:spcPts val="0"/>
              </a:spcBef>
              <a:spcAft>
                <a:spcPts val="0"/>
              </a:spcAft>
              <a:buNone/>
            </a:pPr>
            <a:r>
              <a:t/>
            </a:r>
            <a:endParaRPr/>
          </a:p>
        </p:txBody>
      </p:sp>
      <p:sp>
        <p:nvSpPr>
          <p:cNvPr id="513" name="Google Shape;513;g2c5705e1e4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c543cc7958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have a look at how the original notebook handles the outliers. We can divide it into two methods, the first is this slide as you may see. After checking the distribution of the features listed above, the author sets his own threshold beyond which he perceives as an outlier. For example, for number of dependents, he sets a threshold of 10, and anything over 10 is replaced by 10. This may be a bit too subjective and we aim to have a more systematic logic behind the reasoning of our methods.</a:t>
            </a:r>
            <a:endParaRPr/>
          </a:p>
        </p:txBody>
      </p:sp>
      <p:sp>
        <p:nvSpPr>
          <p:cNvPr id="523" name="Google Shape;523;g2c543cc7958_1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Here’s our project’s table of contents. The order of the presentation will be the goal of our project, </a:t>
            </a:r>
            <a:r>
              <a:rPr lang="en-US"/>
              <a:t>explaining</a:t>
            </a:r>
            <a:r>
              <a:rPr lang="en-US"/>
              <a:t> the original notebook replication, improvements, applying on external data, and conclusion. </a:t>
            </a:r>
            <a:endParaRPr/>
          </a:p>
        </p:txBody>
      </p:sp>
      <p:sp>
        <p:nvSpPr>
          <p:cNvPr id="82" name="Google Shape;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5705e1e4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second way the author handles outliers is using a mix of different techniques. In the notebook, the author uses 3 methods: percentile, standard deviation, and mean absolute deviation for detecting outliers. After which, a majority vote is held so that if 2 or more of the stated methods decide a point is an outlier, then it is applied, otherwise it is not. This is the case for the feature ‘monthly income’. As you may see, it can get a bit confusing. The author also did not address why the last feature, ‘number of open credit lines and loans’, does not need any outlier removal.</a:t>
            </a:r>
            <a:endParaRPr/>
          </a:p>
        </p:txBody>
      </p:sp>
      <p:sp>
        <p:nvSpPr>
          <p:cNvPr id="542" name="Google Shape;542;g2c5705e1e43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c5705e1e43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let’s move on to our methods. There are in total 3 methods, including winsorization, z score method and IQR method. We apply different techniques on different variables. We will go over each of them 1 by 1.</a:t>
            </a:r>
            <a:endParaRPr/>
          </a:p>
        </p:txBody>
      </p:sp>
      <p:sp>
        <p:nvSpPr>
          <p:cNvPr id="561" name="Google Shape;561;g2c5705e1e43_4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c5705e1e43_4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c5705e1e43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1st method is winsorization. As you can see, this </a:t>
            </a:r>
            <a:r>
              <a:rPr lang="en-US"/>
              <a:t>method</a:t>
            </a:r>
            <a:r>
              <a:rPr lang="en-US"/>
              <a:t> is just about replacing outliers with less extreme data. In this case, the lowest 20% of data were all replaced by the 20th percentile, while the top 20% of data were all replaced by the 80th percentile.</a:t>
            </a:r>
            <a:endParaRPr/>
          </a:p>
          <a:p>
            <a:pPr indent="0" lvl="0" marL="0" rtl="0" algn="l">
              <a:spcBef>
                <a:spcPts val="0"/>
              </a:spcBef>
              <a:spcAft>
                <a:spcPts val="0"/>
              </a:spcAft>
              <a:buNone/>
            </a:pPr>
            <a:r>
              <a:rPr lang="en-US"/>
              <a:t>Before applying this method, we can see that there are some data with monthly income &gt; 1 million. After winsorization, outliers are gone. The most extreme data is much closer to the median.</a:t>
            </a:r>
            <a:endParaRPr/>
          </a:p>
          <a:p>
            <a:pPr indent="0" lvl="0" marL="0" rtl="0" algn="l">
              <a:spcBef>
                <a:spcPts val="0"/>
              </a:spcBef>
              <a:spcAft>
                <a:spcPts val="0"/>
              </a:spcAft>
              <a:buNone/>
            </a:pPr>
            <a:r>
              <a:rPr lang="en-US"/>
              <a:t>The drawback is that we lost a lot of information. In this case,40% of data are lost. There should be other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[Doc]</a:t>
            </a:r>
            <a:endParaRPr/>
          </a:p>
          <a:p>
            <a:pPr indent="0" lvl="0" marL="0" rtl="0" algn="l">
              <a:spcBef>
                <a:spcPts val="0"/>
              </a:spcBef>
              <a:spcAft>
                <a:spcPts val="0"/>
              </a:spcAft>
              <a:buClr>
                <a:schemeClr val="dk1"/>
              </a:buClr>
              <a:buSzPts val="1100"/>
              <a:buFont typeface="Arial"/>
              <a:buNone/>
            </a:pPr>
            <a:r>
              <a:rPr lang="en-US">
                <a:solidFill>
                  <a:schemeClr val="dk1"/>
                </a:solidFill>
              </a:rPr>
              <a:t>STAT3011_2324_GP10/Aiden/stat3011part2.modified.ipynb/line269</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c5705e1e43_4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c5705e1e43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2nd method is z-score method. It is comparatively easier to understand: data with z score larger or smaller than some values are removed. We  chose x=3 in this case. After applying it, outliers like 13, 20 are all gone. This method assumes that the data is normally distributed, but the variable ‘number of </a:t>
            </a:r>
            <a:r>
              <a:rPr lang="en-US"/>
              <a:t>dependents</a:t>
            </a:r>
            <a:r>
              <a:rPr lang="en-US"/>
              <a:t>’ is obviously right skewed. Is this method not good?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None/>
            </a:pPr>
            <a:r>
              <a:rPr lang="en-US">
                <a:solidFill>
                  <a:schemeClr val="dk1"/>
                </a:solidFill>
              </a:rPr>
              <a:t>STAT3011_2324_GP10/Aiden/stat3011part2.modified.ipynb/line275</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c5705e1e43_4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c5705e1e43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Even though ‘number of dependents’ doesn’t follow normal distribution, using kde plots, we can see that the distribution of the data doesn’t change after removing the outliers!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STAT3011_2324_GP10/Aiden/stat3011part2.modified.ipynb/line276</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c5705e1e43_4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c5705e1e43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same is also true if we try another variable, which is ‘number of times 90 days late’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STAT3011_2324_GP10/Aiden/stat3011part2.modified.ipynb/line284</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c5705e1e43_4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c5705e1e43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last method is IQR method. We apply this to the ‘number of open credits and loans’ variable. All the data which are larger than mean +1.5 IQR or smaller than mean- 1.5 IQR are removed. Unlike the previous method, it doesn’t require normal distribution. In this case, data &gt; 20 are removed. It does the same as most of textbook’s methods. That’s the end of EDA part, let’s move on to machine learning modeling.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STAT3011_2324_GP10/Aiden/stat3011part2.modified.ipynb/line279</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we will </a:t>
            </a:r>
            <a:r>
              <a:rPr lang="en-US"/>
              <a:t>reach</a:t>
            </a:r>
            <a:r>
              <a:rPr lang="en-US"/>
              <a:t> the modeling stage of our project. Here we use these algorithms, KNN Clustering, Logistic Regression, Adaboost, Gradient Boosting, and Random Forest. KNN works by assigning a new data point to the majority class among its K nearest neighbours. Logistic Regression and Adaboost is used for binary classification. Gradient boosting combines weak predictive models with a weighted sum and iteratively trains new models that emphasize the errors made by previous models. Random forest combines many decision trees to make predictions. Similarly, vote ensemble classifiers does the same with a majority vote.</a:t>
            </a:r>
            <a:endParaRPr/>
          </a:p>
        </p:txBody>
      </p:sp>
      <p:sp>
        <p:nvSpPr>
          <p:cNvPr id="640" name="Google Shape;64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c543cc7958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are the results obtained from fitting the models naively. As you can see, it boasts a pretty high accuracy, and some of them have good ROC_AUC scores, which is an measure of how well a binary classifier is working towards correctly predicting classes. The higher the ROC score, the better it is, with a maximum of 1 for a perfect classifier.</a:t>
            </a:r>
            <a:endParaRPr/>
          </a:p>
        </p:txBody>
      </p:sp>
      <p:sp>
        <p:nvSpPr>
          <p:cNvPr id="678" name="Google Shape;678;g2c543cc7958_1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c543cc7958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training and fitting the models, we use a well-known method called cross-validation. Simply put, we divide our full set of training data into several folds, in this case, lets say 5 folds. So, now our data is divided into 5, then we assign one of them to be the test set, and the other 4 into the train set. We then repeat so that in each of our fold, there is a unique test set, so that each subsection of our data is the test set on one of the folds. Using the other 4 to train it, we evaluate it on this test set. Finally we average the score across all of the folds to obtain the final score. Cross validation is useful to avoid overfitting.</a:t>
            </a:r>
            <a:endParaRPr/>
          </a:p>
        </p:txBody>
      </p:sp>
      <p:sp>
        <p:nvSpPr>
          <p:cNvPr id="687" name="Google Shape;687;g2c543cc7958_1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3F2F1"/>
                </a:highlight>
                <a:latin typeface="Calibri"/>
                <a:ea typeface="Calibri"/>
                <a:cs typeface="Calibri"/>
                <a:sym typeface="Calibri"/>
              </a:rPr>
              <a:t>So, what is credit risk? For example, when one of your friend borrows 1000 dollars from you, you become a lender and you friend </a:t>
            </a:r>
            <a:r>
              <a:rPr lang="en-US" sz="1200">
                <a:solidFill>
                  <a:schemeClr val="dk1"/>
                </a:solidFill>
                <a:highlight>
                  <a:srgbClr val="F3F2F1"/>
                </a:highlight>
                <a:latin typeface="Calibri"/>
                <a:ea typeface="Calibri"/>
                <a:cs typeface="Calibri"/>
                <a:sym typeface="Calibri"/>
              </a:rPr>
              <a:t>become</a:t>
            </a:r>
            <a:r>
              <a:rPr lang="en-US" sz="1200">
                <a:solidFill>
                  <a:schemeClr val="dk1"/>
                </a:solidFill>
                <a:highlight>
                  <a:srgbClr val="F3F2F1"/>
                </a:highlight>
                <a:latin typeface="Calibri"/>
                <a:ea typeface="Calibri"/>
                <a:cs typeface="Calibri"/>
                <a:sym typeface="Calibri"/>
              </a:rPr>
              <a:t>s a borrower. If your friend can not repay to you on time, you can say that he had a bad creditworthiness. Also, if he is not able to repay the money to you at the end, you would face a financial loss. So in our daily life , even tho we're just having a small scale of transaction, credit risk already exists.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c543cc7958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are the final scores of the models after cross validating. Notice that there is a small decrease when cross validating, and that the adabosst and gradientboosting </a:t>
            </a:r>
            <a:r>
              <a:rPr lang="en-US"/>
              <a:t>classifier</a:t>
            </a:r>
            <a:r>
              <a:rPr lang="en-US"/>
              <a:t> has performed the best in terms of accuracy.</a:t>
            </a:r>
            <a:endParaRPr/>
          </a:p>
        </p:txBody>
      </p:sp>
      <p:sp>
        <p:nvSpPr>
          <p:cNvPr id="697" name="Google Shape;697;g2c543cc7958_1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c543cc7958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Afterwards, we use a function called randomsearch and gridsearch to tune the hyperparameters automatically. The function automatically searches across the range of hyperparameters we give to it to find the best possible score, in this case, accuracy, of the model. Afterwards, we apply log transformation on the X_test data to… </a:t>
            </a:r>
            <a:endParaRPr/>
          </a:p>
        </p:txBody>
      </p:sp>
      <p:sp>
        <p:nvSpPr>
          <p:cNvPr id="716" name="Google Shape;716;g2c543cc7958_1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c543cc7958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Finally, using our best tuned models of adabosst and gradientboosting, we use the </a:t>
            </a:r>
            <a:r>
              <a:rPr lang="en-US"/>
              <a:t>aforementioned</a:t>
            </a:r>
            <a:r>
              <a:rPr lang="en-US"/>
              <a:t> vote ensemble model in a an attempt to further increase our scores. We use a soft voting, meaning we average the probabilities of the two models, however we assign twice as much weight to the gradient boosting model compared to ada boost to reflect their importance. This is something we have experimented with.</a:t>
            </a:r>
            <a:endParaRPr/>
          </a:p>
        </p:txBody>
      </p:sp>
      <p:sp>
        <p:nvSpPr>
          <p:cNvPr id="730" name="Google Shape;730;g2c543cc7958_1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c543cc7958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you may see, the vote ensemble classifier gave us the best roc score of 86.4% at last, which is a good increase compared to just gradient boosting or adaboost alone.</a:t>
            </a:r>
            <a:endParaRPr/>
          </a:p>
        </p:txBody>
      </p:sp>
      <p:sp>
        <p:nvSpPr>
          <p:cNvPr id="742" name="Google Shape;742;g2c543cc7958_1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Why is recall important in credit risk? Firstly, precision and recall are metrics commonly used for classification. Precision concerns us with the question of how many people will actually default according to the target value, out of everyone predicted to default with our model? The lower the false positives are, that is, the more people that will default based on our model’s prediction, the higher the precision. Recall however, asks us out of everyone that will actually default, how many have we correctly predicted with our model? In our case, lending money to someone we know will default will cost us a lot of money since they cannot pay it back. So it is clear in this case that we focus more on recall than precision, aiming to reduce falsely identifying someone as ‘not going to default’, even if doing so means we will sacrifice our precision.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p:txBody>
      </p:sp>
      <p:sp>
        <p:nvSpPr>
          <p:cNvPr id="751" name="Google Shape;75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c5f2c372d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Looking at the precision-recall curve, we may choose the right threshold value of the x-axis to provide the best recall and precision score. Since recall is more important we may choose values from the left rectangle, obtaining higher recall but lower precision, in our case it is better to do so.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The same is also true if we try another variable, which is ‘number of times 90 days late’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None/>
            </a:pPr>
            <a:r>
              <a:rPr lang="en-US">
                <a:solidFill>
                  <a:schemeClr val="dk1"/>
                </a:solidFill>
              </a:rPr>
              <a:t>STAT3011_2324_GP10/Hans/</a:t>
            </a:r>
            <a:r>
              <a:rPr b="1" lang="en-US" sz="1050">
                <a:solidFill>
                  <a:schemeClr val="hlink"/>
                </a:solidFill>
                <a:highlight>
                  <a:srgbClr val="F6F8FA"/>
                </a:highlight>
                <a:uFill>
                  <a:noFill/>
                </a:uFill>
                <a:hlinkClick r:id="rId2"/>
              </a:rPr>
              <a:t>Credit Risk Analysis_euikyun.ipynb</a:t>
            </a:r>
            <a:r>
              <a:rPr b="1" lang="en-US" sz="1050">
                <a:solidFill>
                  <a:schemeClr val="hlink"/>
                </a:solidFill>
                <a:highlight>
                  <a:srgbClr val="F6F8FA"/>
                </a:highlight>
              </a:rPr>
              <a:t> (line 247)</a:t>
            </a:r>
            <a:endParaRPr b="1" sz="1050">
              <a:solidFill>
                <a:schemeClr val="hlink"/>
              </a:solidFill>
              <a:highlight>
                <a:srgbClr val="F6F8FA"/>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66" name="Google Shape;766;g2c5f2c372da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6c836c86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we do that method for our two best classifiers from before, we can select recall of above 90% to ensure we don’t lose too much money from misclassifying default as non-default customers. We observe very little difference in overall ROC score, but also notice that due to the nature of the dataset, increasing recall comes at hte price of precision. We will discuss this later in the external data part.</a:t>
            </a:r>
            <a:endParaRPr/>
          </a:p>
        </p:txBody>
      </p:sp>
      <p:sp>
        <p:nvSpPr>
          <p:cNvPr id="779" name="Google Shape;779;g26c836c86f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now i’m going to present how we improved to get better recall score.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In the context of fraud detection, missing actual fraudulent transactions, false negatives, can be much more costly and harmful than falsely flagging legitimate transactions as fraud, false positives. A high recall ensures that the model can identify as many actual fraudulent cases as possible, reducing the chances of overlooking fraudulent activities.</a:t>
            </a:r>
            <a:endParaRPr>
              <a:solidFill>
                <a:schemeClr val="dk1"/>
              </a:solidFill>
            </a:endParaRPr>
          </a:p>
          <a:p>
            <a:pPr indent="0" lvl="0" marL="0" rtl="0" algn="l">
              <a:spcBef>
                <a:spcPts val="0"/>
              </a:spcBef>
              <a:spcAft>
                <a:spcPts val="0"/>
              </a:spcAft>
              <a:buClr>
                <a:schemeClr val="dk1"/>
              </a:buClr>
              <a:buSzPts val="1100"/>
              <a:buFont typeface="Arial"/>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
        <p:nvSpPr>
          <p:cNvPr id="790" name="Google Shape;79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c543cc795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we came up with 4 different approach to improve our model. The first approach is to handle outliers differently. We tried 4 different ways to handle outliers differently before other approach cuz we thought outliers play significant role to our model. We first did nothing to outliers to set the standard and took log to every features and also fit into iqr and removed all the outliers. We also tried to drop the null values. The first three approach was trained by our best performing model, which was gradient boosting.  Lastly, we applied different machine learning model, which is catboost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we can divide our improvments into 4 parts.  Firstly, we mainly focused on preprocessing the dataset. Taking log to the column, applying different outlier standards, deleting outliers, and just don’t do anything for outlier handling. Secondly, we tried to delete the variables with the high correlation. If the high correlated variables are significant for the model, it could give </a:t>
            </a:r>
            <a:r>
              <a:rPr lang="en-US"/>
              <a:t>better result. But, if is not, it could make model worse. Third, we tried to drop the null value. The first 3 approach will be proceeded our best model which is gradient boosting method. And lastly, we will try to apply different machine learning model to make some result. </a:t>
            </a:r>
            <a:endParaRPr/>
          </a:p>
        </p:txBody>
      </p:sp>
      <p:sp>
        <p:nvSpPr>
          <p:cNvPr id="798" name="Google Shape;798;g2c543cc7958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c543cc7958_1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result of gradient boosting without any outlier handling. We can see that recall score is over 50%.</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STAT3011_2324_GP10/Steven(CHEONG Euikyun)/Credit Risk Analysis_OutlierX.ipynb/ln[29]</a:t>
            </a:r>
            <a:endParaRPr/>
          </a:p>
          <a:p>
            <a:pPr indent="0" lvl="0" marL="0" rtl="0" algn="l">
              <a:spcBef>
                <a:spcPts val="0"/>
              </a:spcBef>
              <a:spcAft>
                <a:spcPts val="0"/>
              </a:spcAft>
              <a:buNone/>
            </a:pPr>
            <a:r>
              <a:t/>
            </a:r>
            <a:endParaRPr/>
          </a:p>
        </p:txBody>
      </p:sp>
      <p:sp>
        <p:nvSpPr>
          <p:cNvPr id="824" name="Google Shape;824;g2c543cc7958_1_4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3c1963fa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3F2F1"/>
                </a:highlight>
              </a:rPr>
              <a:t>In real society, credit risk is even more common in financial institutions like banking or insurance companies. Whenever we engage in financial activities, credit risk becomes an integral factor to be consider. If there is no regulation and monitoring, a huge financial loss would occur. That's why we would like to draw you attention to the credit risk analysis. </a:t>
            </a:r>
            <a:endParaRPr/>
          </a:p>
        </p:txBody>
      </p:sp>
      <p:sp>
        <p:nvSpPr>
          <p:cNvPr id="127" name="Google Shape;127;g2c3c1963fa6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c543cc79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his is the score of gradient boosting with log-applied to every features. We can see that precision is higher but the recall is very low. From the boxplot, we can see that the distribution is way less.</a:t>
            </a:r>
            <a:endParaRPr/>
          </a:p>
        </p:txBody>
      </p:sp>
      <p:sp>
        <p:nvSpPr>
          <p:cNvPr id="834" name="Google Shape;834;g2c543cc7958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c543cc7958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result of fitting every outliers into IQR range. I set the boundaries from 25% to 75% and ran it with gradient boosting model. It is shown that recall and f1score is very low.</a:t>
            </a:r>
            <a:endParaRPr/>
          </a:p>
        </p:txBody>
      </p:sp>
      <p:sp>
        <p:nvSpPr>
          <p:cNvPr id="846" name="Google Shape;846;g2c543cc7958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c543cc7958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approach, we removed 3 highly correlated variables. This is because while we were researching, we have figured out that if the highly correlated features impacts the result, then it is ok to have such features. However, if they do not impact the result, they can make the whole model biased. Therefore, we decided to give it a try and recall was below 0.5 and f1 score was very low.</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STAT3011_2324_GP10/Steven(CHEONG Euikyun)/Credit Risk Analysis_delete_column_with_high_corr.ipynb/ln[120]</a:t>
            </a:r>
            <a:endParaRPr/>
          </a:p>
          <a:p>
            <a:pPr indent="0" lvl="0" marL="0" rtl="0" algn="l">
              <a:spcBef>
                <a:spcPts val="0"/>
              </a:spcBef>
              <a:spcAft>
                <a:spcPts val="0"/>
              </a:spcAft>
              <a:buNone/>
            </a:pPr>
            <a:r>
              <a:t/>
            </a:r>
            <a:endParaRPr/>
          </a:p>
        </p:txBody>
      </p:sp>
      <p:sp>
        <p:nvSpPr>
          <p:cNvPr id="856" name="Google Shape;856;g2c543cc7958_1_4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c543cc7958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this time, we decided to not only drop the null values but keep the outliers the way they are. When we ran the model, the recall was very high.</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STAT3011_2324_GP10/Steven(CHEONG Euikyun)/Credit Risk Analysis_dropNA.ipynb/ln[151]</a:t>
            </a:r>
            <a:endParaRPr/>
          </a:p>
          <a:p>
            <a:pPr indent="0" lvl="0" marL="0" rtl="0" algn="l">
              <a:spcBef>
                <a:spcPts val="0"/>
              </a:spcBef>
              <a:spcAft>
                <a:spcPts val="0"/>
              </a:spcAft>
              <a:buNone/>
            </a:pPr>
            <a:r>
              <a:t/>
            </a:r>
            <a:endParaRPr/>
          </a:p>
        </p:txBody>
      </p:sp>
      <p:sp>
        <p:nvSpPr>
          <p:cNvPr id="870" name="Google Shape;870;g2c543cc7958_1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c543cc7958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came up with a completely new model, which is a catboost classifier. Recall was 55% and the precision was 0.2.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STAT3011_2324_GP10/Steven(CHEONG Euikyun)/Credit Risk Analysis_Catboost_LGBM.ipynb/ln[159]</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881" name="Google Shape;881;g2c543cc7958_1_4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c543cc7958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Overall, the accuracy was quite similar for each approach but dropping the null value showed significant increase in the recall score. It has the highest recall from the others. Therefore, we can conclude that the outliers played important role as of prediction and rather than replacing the na values, just removing the row was the best approach.</a:t>
            </a:r>
            <a:endParaRPr/>
          </a:p>
          <a:p>
            <a:pPr indent="0" lvl="0" marL="0" rtl="0" algn="l">
              <a:spcBef>
                <a:spcPts val="0"/>
              </a:spcBef>
              <a:spcAft>
                <a:spcPts val="0"/>
              </a:spcAft>
              <a:buNone/>
            </a:pPr>
            <a:r>
              <a:t/>
            </a:r>
            <a:endParaRPr/>
          </a:p>
        </p:txBody>
      </p:sp>
      <p:sp>
        <p:nvSpPr>
          <p:cNvPr id="891" name="Google Shape;891;g2c543cc7958_1_4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c543cc795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i’m going to talk about the case of applying the methods and models to the external data. </a:t>
            </a:r>
            <a:endParaRPr/>
          </a:p>
        </p:txBody>
      </p:sp>
      <p:sp>
        <p:nvSpPr>
          <p:cNvPr id="900" name="Google Shape;900;g2c543cc7958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we talked about before, we mentioned about the our dataset’s response variable had quite </a:t>
            </a:r>
            <a:r>
              <a:rPr lang="en-US"/>
              <a:t>imbalance</a:t>
            </a:r>
            <a:r>
              <a:rPr lang="en-US"/>
              <a:t> dataset, and that’s why thought the recall score wasn’t good enough. In this case, we tried to find dataset that have more discrete information and more percentage ratio in response variable. This dataset is sharing same topic credit risk analysis and the response dataset’s default ratio is higher than our original dataset. However, the total row is lower than our </a:t>
            </a:r>
            <a:r>
              <a:rPr lang="en-US"/>
              <a:t>original</a:t>
            </a:r>
            <a:r>
              <a:rPr lang="en-US"/>
              <a:t> dataset, which is 32851, containing with 12 columns with 11 predictor variables and 1 response variable. This data is from kaggle.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[Doc]</a:t>
            </a:r>
            <a:endParaRPr/>
          </a:p>
          <a:p>
            <a:pPr indent="0" lvl="0" marL="0" rtl="0" algn="l">
              <a:spcBef>
                <a:spcPts val="0"/>
              </a:spcBef>
              <a:spcAft>
                <a:spcPts val="0"/>
              </a:spcAft>
              <a:buNone/>
            </a:pPr>
            <a:r>
              <a:rPr lang="en-US"/>
              <a:t>STAT3011_2324_GP10/Steven(CHEONG Euikyun)/Credit_risk_analysis_external_data.ipynb/line106</a:t>
            </a:r>
            <a:endParaRPr/>
          </a:p>
        </p:txBody>
      </p:sp>
      <p:sp>
        <p:nvSpPr>
          <p:cNvPr id="908" name="Google Shape;90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c4b912e8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case, we simply chose the best approachment in our original notebook that </a:t>
            </a:r>
            <a:r>
              <a:rPr lang="en-US"/>
              <a:t>derived</a:t>
            </a:r>
            <a:r>
              <a:rPr lang="en-US"/>
              <a:t> the best score considering both accuracy and recall score. For null value handling part, we follow the median replacing same with the original notebook. As well as outlier handling, we followed the logic of the outlier handling. However, there was one thing wasn’t appeared on our original notebook is categorical </a:t>
            </a:r>
            <a:r>
              <a:rPr lang="en-US"/>
              <a:t>variable</a:t>
            </a:r>
            <a:r>
              <a:rPr lang="en-US"/>
              <a:t> handling. After the research, we decided to label encode the categorical variable. For the model, we chose gradient boosting model is best model among the models. And after we performed hyperparameter tuning by using randomizedSearchCV function. </a:t>
            </a:r>
            <a:endParaRPr/>
          </a:p>
        </p:txBody>
      </p:sp>
      <p:sp>
        <p:nvSpPr>
          <p:cNvPr id="921" name="Google Shape;921;g2c4b912e81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c4b912e81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result of the modeling. The first table shows the score </a:t>
            </a:r>
            <a:r>
              <a:rPr lang="en-US"/>
              <a:t>before</a:t>
            </a:r>
            <a:r>
              <a:rPr lang="en-US"/>
              <a:t> the hyperparameter tuning and the second table shows the score after the hyperparameter tuning. Within this new external dataset, we can observe the higher recall score than before. As well as the score of the precision was higher than the result of the dataset. We could observe the significance of the dataset. Since the original dataset </a:t>
            </a:r>
            <a:r>
              <a:rPr lang="en-US"/>
              <a:t>response</a:t>
            </a:r>
            <a:r>
              <a:rPr lang="en-US"/>
              <a:t> variable’s default ratio was nearly 10 percent which make hard for predict. But, the increasement of the response’s variables ratio can able to result a better score.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STAT3011_2324_GP10/Steven(CHEONG Euikyun)/Credit_risk_analysis_external_data.ipynb/line125, 137</a:t>
            </a:r>
            <a:endParaRPr>
              <a:solidFill>
                <a:schemeClr val="dk1"/>
              </a:solidFill>
            </a:endParaRPr>
          </a:p>
          <a:p>
            <a:pPr indent="0" lvl="0" marL="0" rtl="0" algn="l">
              <a:spcBef>
                <a:spcPts val="0"/>
              </a:spcBef>
              <a:spcAft>
                <a:spcPts val="0"/>
              </a:spcAft>
              <a:buNone/>
            </a:pPr>
            <a:r>
              <a:t/>
            </a:r>
            <a:endParaRPr/>
          </a:p>
        </p:txBody>
      </p:sp>
      <p:sp>
        <p:nvSpPr>
          <p:cNvPr id="948" name="Google Shape;948;g2c4b912e81b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3c1963fa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444444"/>
                </a:solidFill>
                <a:highlight>
                  <a:srgbClr val="F3F2F1"/>
                </a:highlight>
              </a:rPr>
              <a:t>Normally, the potential clients need to wait for a long time to get their money, also the long operation time can reduce the bank profits for counting the loan interest.​</a:t>
            </a:r>
            <a:endParaRPr sz="1200">
              <a:solidFill>
                <a:srgbClr val="444444"/>
              </a:solidFill>
              <a:highlight>
                <a:srgbClr val="F3F2F1"/>
              </a:highlight>
            </a:endParaRPr>
          </a:p>
          <a:p>
            <a:pPr indent="0" lvl="0" marL="0" rtl="0" algn="l">
              <a:lnSpc>
                <a:spcPct val="115000"/>
              </a:lnSpc>
              <a:spcBef>
                <a:spcPts val="0"/>
              </a:spcBef>
              <a:spcAft>
                <a:spcPts val="0"/>
              </a:spcAft>
              <a:buNone/>
            </a:pPr>
            <a:r>
              <a:rPr lang="en-US" sz="1200">
                <a:solidFill>
                  <a:srgbClr val="444444"/>
                </a:solidFill>
                <a:highlight>
                  <a:srgbClr val="F3F2F1"/>
                </a:highlight>
              </a:rPr>
              <a:t>Therefore, our group would like to apply machine learning models to build up an loan default classifier to screen out the high risk loan applications. We aim to reduce the approval time of applications, the pressure of bankers and employment cost.</a:t>
            </a:r>
            <a:endParaRPr/>
          </a:p>
        </p:txBody>
      </p:sp>
      <p:sp>
        <p:nvSpPr>
          <p:cNvPr id="137" name="Google Shape;137;g2c3c1963fa6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conclusion, our group mainly divided the projects into 3 parts. Explanation of the original notebook, improvements, and application to the external dataset. At the first glance of the project, we had hard time understanding the intention of the original code writers, such as setting the specific number of outlier standard. But, we have found interesting while understanding the logic, and on the same time, we added some insights or improvements that we think that it would be better than the original notebook. Also, during on our research, by understanding the domain knowledge, we found that the recall score method is the significant scoring metrics in our problem. So, we thrived to improve the recall score by approaching various of improvements. Also, by applying the best approachment with the external dataset, we found the possible problem of the original dataset. </a:t>
            </a:r>
            <a:endParaRPr/>
          </a:p>
        </p:txBody>
      </p:sp>
      <p:sp>
        <p:nvSpPr>
          <p:cNvPr id="962" name="Google Shape;96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c543cc7958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we set those points as limitation. We was able to achieve good score on external dataset. But, imagine if the original notebook’s dataset is our business dataset, we might have problem on applying it in real business world problem. Therefore, our group </a:t>
            </a:r>
            <a:r>
              <a:rPr lang="en-US"/>
              <a:t>learned</a:t>
            </a:r>
            <a:r>
              <a:rPr lang="en-US"/>
              <a:t> that before applying to certain business problem, we need a really good source to make good quality products.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Thank you listening to our presentation. Thank you. </a:t>
            </a:r>
            <a:endParaRPr/>
          </a:p>
        </p:txBody>
      </p:sp>
      <p:sp>
        <p:nvSpPr>
          <p:cNvPr id="971" name="Google Shape;971;g2c543cc7958_1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we’re going to represent the credit risk project’s original replication. </a:t>
            </a:r>
            <a:endParaRPr/>
          </a:p>
        </p:txBody>
      </p:sp>
      <p:sp>
        <p:nvSpPr>
          <p:cNvPr id="369" name="Google Shape;36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c543cc7958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our project, we mainly used the dataset from the machine learning solutions with the topic of credit risk analysis. This dataset have 150 thousands rows with 11 variables. Among them, 10 are predictor variables and 1 is response variable, whether the individual is being default. Each columns show the demographics such as age, monthly_income, records of late payment.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STAT3011_2324_GP10/Kelvin/stat3011 project2 eda p1.ipynb/line21</a:t>
            </a:r>
            <a:endParaRPr/>
          </a:p>
        </p:txBody>
      </p:sp>
      <p:sp>
        <p:nvSpPr>
          <p:cNvPr id="377" name="Google Shape;377;g2c543cc7958_1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543cc7958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are the variables in the dataset, those which are more related to EMI are:</a:t>
            </a:r>
            <a:endParaRPr/>
          </a:p>
          <a:p>
            <a:pPr indent="0" lvl="0" marL="0" rtl="0" algn="l">
              <a:spcBef>
                <a:spcPts val="0"/>
              </a:spcBef>
              <a:spcAft>
                <a:spcPts val="0"/>
              </a:spcAft>
              <a:buNone/>
            </a:pPr>
            <a:r>
              <a:rPr b="1" lang="en-US" sz="1200">
                <a:solidFill>
                  <a:schemeClr val="dk1"/>
                </a:solidFill>
                <a:latin typeface="Inter"/>
                <a:ea typeface="Inter"/>
                <a:cs typeface="Inter"/>
                <a:sym typeface="Inter"/>
              </a:rPr>
              <a:t>serious dlq in 2yrs</a:t>
            </a:r>
            <a:endParaRPr b="1" sz="1200">
              <a:solidFill>
                <a:schemeClr val="dk1"/>
              </a:solidFill>
              <a:latin typeface="Inter"/>
              <a:ea typeface="Inter"/>
              <a:cs typeface="Inter"/>
              <a:sym typeface="Inter"/>
            </a:endParaRPr>
          </a:p>
          <a:p>
            <a:pPr indent="0" lvl="0" marL="0" rtl="0" algn="l">
              <a:spcBef>
                <a:spcPts val="0"/>
              </a:spcBef>
              <a:spcAft>
                <a:spcPts val="0"/>
              </a:spcAft>
              <a:buNone/>
            </a:pPr>
            <a:r>
              <a:rPr b="1" lang="en-US" sz="1200">
                <a:solidFill>
                  <a:schemeClr val="dk1"/>
                </a:solidFill>
                <a:latin typeface="Inter"/>
                <a:ea typeface="Inter"/>
                <a:cs typeface="Inter"/>
                <a:sym typeface="Inter"/>
              </a:rPr>
              <a:t>revolving utilization of unsecured lines</a:t>
            </a:r>
            <a:endParaRPr b="1" sz="1200">
              <a:solidFill>
                <a:schemeClr val="dk1"/>
              </a:solidFill>
              <a:latin typeface="Inter"/>
              <a:ea typeface="Inter"/>
              <a:cs typeface="Inter"/>
              <a:sym typeface="Inter"/>
            </a:endParaRPr>
          </a:p>
          <a:p>
            <a:pPr indent="0" lvl="0" marL="0" rtl="0" algn="l">
              <a:spcBef>
                <a:spcPts val="0"/>
              </a:spcBef>
              <a:spcAft>
                <a:spcPts val="0"/>
              </a:spcAft>
              <a:buNone/>
            </a:pPr>
            <a:r>
              <a:t/>
            </a:r>
            <a:endParaRPr b="1" sz="1200">
              <a:solidFill>
                <a:schemeClr val="dk1"/>
              </a:solidFill>
              <a:latin typeface="Inter"/>
              <a:ea typeface="Inter"/>
              <a:cs typeface="Inter"/>
              <a:sym typeface="Inter"/>
            </a:endParaRPr>
          </a:p>
        </p:txBody>
      </p:sp>
      <p:sp>
        <p:nvSpPr>
          <p:cNvPr id="392" name="Google Shape;392;g2c543cc7958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c5705e1e43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latin typeface="Inter"/>
                <a:ea typeface="Inter"/>
                <a:cs typeface="Inter"/>
                <a:sym typeface="Inter"/>
              </a:rPr>
              <a:t>number of time 30-59 days past due not worse</a:t>
            </a:r>
            <a:endParaRPr b="1" sz="1200">
              <a:solidFill>
                <a:schemeClr val="dk1"/>
              </a:solidFill>
              <a:latin typeface="Inter"/>
              <a:ea typeface="Inter"/>
              <a:cs typeface="Inter"/>
              <a:sym typeface="Inter"/>
            </a:endParaRPr>
          </a:p>
          <a:p>
            <a:pPr indent="0" lvl="0" marL="0" rtl="0" algn="l">
              <a:spcBef>
                <a:spcPts val="0"/>
              </a:spcBef>
              <a:spcAft>
                <a:spcPts val="0"/>
              </a:spcAft>
              <a:buNone/>
            </a:pPr>
            <a:r>
              <a:rPr b="1" lang="en-US" sz="1200">
                <a:solidFill>
                  <a:schemeClr val="dk1"/>
                </a:solidFill>
                <a:latin typeface="Inter"/>
                <a:ea typeface="Inter"/>
                <a:cs typeface="Inter"/>
                <a:sym typeface="Inter"/>
              </a:rPr>
              <a:t>number of time 60-89 days past due not worse</a:t>
            </a:r>
            <a:endParaRPr b="1"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US" sz="1200">
                <a:solidFill>
                  <a:schemeClr val="dk1"/>
                </a:solidFill>
                <a:latin typeface="Inter"/>
                <a:ea typeface="Inter"/>
                <a:cs typeface="Inter"/>
                <a:sym typeface="Inter"/>
              </a:rPr>
              <a:t>number of times 90 days late</a:t>
            </a:r>
            <a:endParaRPr b="1"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a:solidFill>
                  <a:schemeClr val="dk1"/>
                </a:solidFill>
              </a:rPr>
              <a:t> Then l</a:t>
            </a:r>
            <a:r>
              <a:rPr lang="en-US">
                <a:solidFill>
                  <a:schemeClr val="dk1"/>
                </a:solidFill>
              </a:rPr>
              <a:t>et’s closely look at our dataset’s response variable. </a:t>
            </a:r>
            <a:endParaRPr/>
          </a:p>
        </p:txBody>
      </p:sp>
      <p:sp>
        <p:nvSpPr>
          <p:cNvPr id="401" name="Google Shape;401;g2c5705e1e43_3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thly Strategy Review"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AF0CA"/>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11801202" y="4000553"/>
            <a:ext cx="5972276" cy="4307671"/>
          </a:xfrm>
          <a:prstGeom prst="rect">
            <a:avLst/>
          </a:prstGeom>
          <a:noFill/>
          <a:ln>
            <a:noFill/>
          </a:ln>
        </p:spPr>
      </p:pic>
      <p:sp>
        <p:nvSpPr>
          <p:cNvPr id="17" name="Google Shape;17;p3"/>
          <p:cNvSpPr txBox="1"/>
          <p:nvPr>
            <p:ph type="title"/>
          </p:nvPr>
        </p:nvSpPr>
        <p:spPr>
          <a:xfrm>
            <a:off x="625300" y="6373925"/>
            <a:ext cx="17148300" cy="2965200"/>
          </a:xfrm>
          <a:prstGeom prst="rect">
            <a:avLst/>
          </a:prstGeom>
        </p:spPr>
        <p:txBody>
          <a:bodyPr anchorCtr="0" anchor="t" bIns="0" lIns="0" spcFirstLastPara="1" rIns="0" wrap="square" tIns="0">
            <a:noAutofit/>
          </a:bodyPr>
          <a:lstStyle>
            <a:lvl1pPr lvl="0">
              <a:spcBef>
                <a:spcPts val="0"/>
              </a:spcBef>
              <a:spcAft>
                <a:spcPts val="0"/>
              </a:spcAft>
              <a:buSzPts val="1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19" name="Google Shape;19;p3"/>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20" name="Google Shape;20;p3"/>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obj">
  <p:cSld name="OBJECT">
    <p:bg>
      <p:bgPr>
        <a:solidFill>
          <a:srgbClr val="FAF0CA"/>
        </a:solidFill>
      </p:bgPr>
    </p:bg>
    <p:spTree>
      <p:nvGrpSpPr>
        <p:cNvPr id="21" name="Shape 21"/>
        <p:cNvGrpSpPr/>
        <p:nvPr/>
      </p:nvGrpSpPr>
      <p:grpSpPr>
        <a:xfrm>
          <a:off x="0" y="0"/>
          <a:ext cx="0" cy="0"/>
          <a:chOff x="0" y="0"/>
          <a:chExt cx="0" cy="0"/>
        </a:xfrm>
      </p:grpSpPr>
      <p:sp>
        <p:nvSpPr>
          <p:cNvPr id="22" name="Google Shape;22;p4"/>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23" name="Google Shape;23;p4"/>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24" name="Google Shape;24;p4"/>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pic>
        <p:nvPicPr>
          <p:cNvPr id="25" name="Google Shape;25;p4"/>
          <p:cNvPicPr preferRelativeResize="0"/>
          <p:nvPr/>
        </p:nvPicPr>
        <p:blipFill>
          <a:blip r:embed="rId2">
            <a:alphaModFix/>
          </a:blip>
          <a:stretch>
            <a:fillRect/>
          </a:stretch>
        </p:blipFill>
        <p:spPr>
          <a:xfrm>
            <a:off x="1028699" y="4149789"/>
            <a:ext cx="3383925" cy="3054412"/>
          </a:xfrm>
          <a:prstGeom prst="rect">
            <a:avLst/>
          </a:prstGeom>
          <a:noFill/>
          <a:ln>
            <a:noFill/>
          </a:ln>
        </p:spPr>
      </p:pic>
      <p:sp>
        <p:nvSpPr>
          <p:cNvPr id="26" name="Google Shape;26;p4"/>
          <p:cNvSpPr txBox="1"/>
          <p:nvPr>
            <p:ph idx="4" type="subTitle"/>
          </p:nvPr>
        </p:nvSpPr>
        <p:spPr>
          <a:xfrm>
            <a:off x="1028700" y="7079875"/>
            <a:ext cx="6615900" cy="2178900"/>
          </a:xfrm>
          <a:prstGeom prst="rect">
            <a:avLst/>
          </a:prstGeom>
        </p:spPr>
        <p:txBody>
          <a:bodyPr anchorCtr="0" anchor="t" bIns="0" lIns="0" spcFirstLastPara="1" rIns="0" wrap="square" tIns="0">
            <a:noAutofit/>
          </a:bodyPr>
          <a:lstStyle>
            <a:lvl1pPr lvl="0">
              <a:spcBef>
                <a:spcPts val="640"/>
              </a:spcBef>
              <a:spcAft>
                <a:spcPts val="0"/>
              </a:spcAft>
              <a:buSzPts val="8000"/>
              <a:buNone/>
              <a:defRPr/>
            </a:lvl1pPr>
            <a:lvl2pPr lvl="1">
              <a:spcBef>
                <a:spcPts val="560"/>
              </a:spcBef>
              <a:spcAft>
                <a:spcPts val="0"/>
              </a:spcAft>
              <a:buSzPts val="27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grpSp>
        <p:nvGrpSpPr>
          <p:cNvPr id="27" name="Google Shape;27;p4"/>
          <p:cNvGrpSpPr/>
          <p:nvPr/>
        </p:nvGrpSpPr>
        <p:grpSpPr>
          <a:xfrm>
            <a:off x="7882572" y="847873"/>
            <a:ext cx="9376824" cy="8410893"/>
            <a:chOff x="0" y="-47625"/>
            <a:chExt cx="2469600" cy="2215200"/>
          </a:xfrm>
        </p:grpSpPr>
        <p:sp>
          <p:nvSpPr>
            <p:cNvPr id="28" name="Google Shape;28;p4"/>
            <p:cNvSpPr/>
            <p:nvPr/>
          </p:nvSpPr>
          <p:spPr>
            <a:xfrm>
              <a:off x="0" y="0"/>
              <a:ext cx="2469591" cy="2167467"/>
            </a:xfrm>
            <a:custGeom>
              <a:rect b="b" l="l" r="r" t="t"/>
              <a:pathLst>
                <a:path extrusionOk="0" h="2167467" w="2469591">
                  <a:moveTo>
                    <a:pt x="42108" y="0"/>
                  </a:moveTo>
                  <a:lnTo>
                    <a:pt x="2427483" y="0"/>
                  </a:lnTo>
                  <a:cubicBezTo>
                    <a:pt x="2450738" y="0"/>
                    <a:pt x="2469591" y="18853"/>
                    <a:pt x="2469591" y="42108"/>
                  </a:cubicBezTo>
                  <a:lnTo>
                    <a:pt x="2469591" y="2125358"/>
                  </a:lnTo>
                  <a:cubicBezTo>
                    <a:pt x="2469591" y="2136526"/>
                    <a:pt x="2465155" y="2147237"/>
                    <a:pt x="2457258" y="2155134"/>
                  </a:cubicBezTo>
                  <a:cubicBezTo>
                    <a:pt x="2449361" y="2163030"/>
                    <a:pt x="2438650" y="2167467"/>
                    <a:pt x="2427483" y="2167467"/>
                  </a:cubicBezTo>
                  <a:lnTo>
                    <a:pt x="42108" y="2167467"/>
                  </a:lnTo>
                  <a:cubicBezTo>
                    <a:pt x="30940" y="2167467"/>
                    <a:pt x="20230" y="2163030"/>
                    <a:pt x="12333" y="2155134"/>
                  </a:cubicBezTo>
                  <a:cubicBezTo>
                    <a:pt x="4436" y="2147237"/>
                    <a:pt x="0" y="2136526"/>
                    <a:pt x="0" y="2125358"/>
                  </a:cubicBezTo>
                  <a:lnTo>
                    <a:pt x="0" y="42108"/>
                  </a:lnTo>
                  <a:cubicBezTo>
                    <a:pt x="0" y="30940"/>
                    <a:pt x="4436" y="20230"/>
                    <a:pt x="12333" y="12333"/>
                  </a:cubicBezTo>
                  <a:cubicBezTo>
                    <a:pt x="20230" y="4436"/>
                    <a:pt x="30940" y="0"/>
                    <a:pt x="42108"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nvSpPr>
          <p:spPr>
            <a:xfrm>
              <a:off x="0" y="-47625"/>
              <a:ext cx="2469600" cy="22152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 name="Google Shape;30;p4"/>
          <p:cNvSpPr txBox="1"/>
          <p:nvPr>
            <p:ph idx="5" type="body"/>
          </p:nvPr>
        </p:nvSpPr>
        <p:spPr>
          <a:xfrm>
            <a:off x="8572500" y="1613650"/>
            <a:ext cx="8189400" cy="544500"/>
          </a:xfrm>
          <a:prstGeom prst="rect">
            <a:avLst/>
          </a:prstGeom>
        </p:spPr>
        <p:txBody>
          <a:bodyPr anchorCtr="0" anchor="t" bIns="0" lIns="0" spcFirstLastPara="1" rIns="0" wrap="square" tIns="0">
            <a:noAutofit/>
          </a:bodyPr>
          <a:lstStyle>
            <a:lvl1pPr indent="-400050" lvl="0" marL="457200">
              <a:spcBef>
                <a:spcPts val="640"/>
              </a:spcBef>
              <a:spcAft>
                <a:spcPts val="0"/>
              </a:spcAft>
              <a:buClr>
                <a:srgbClr val="FAF0CA"/>
              </a:buClr>
              <a:buSzPts val="2700"/>
              <a:buChar char="•"/>
              <a:defRPr sz="2700">
                <a:solidFill>
                  <a:srgbClr val="FAF0CA"/>
                </a:solidFill>
              </a:defRPr>
            </a:lvl1pPr>
            <a:lvl2pPr indent="-400050" lvl="1" marL="914400">
              <a:spcBef>
                <a:spcPts val="560"/>
              </a:spcBef>
              <a:spcAft>
                <a:spcPts val="0"/>
              </a:spcAft>
              <a:buClr>
                <a:srgbClr val="FAF0CA"/>
              </a:buClr>
              <a:buSzPts val="2700"/>
              <a:buChar char="–"/>
              <a:defRPr b="1">
                <a:solidFill>
                  <a:srgbClr val="FAF0CA"/>
                </a:solidFill>
              </a:defRPr>
            </a:lvl2pPr>
            <a:lvl3pPr indent="-400050" lvl="2" marL="1371600">
              <a:spcBef>
                <a:spcPts val="480"/>
              </a:spcBef>
              <a:spcAft>
                <a:spcPts val="0"/>
              </a:spcAft>
              <a:buClr>
                <a:srgbClr val="FAF0CA"/>
              </a:buClr>
              <a:buSzPts val="2700"/>
              <a:buChar char="•"/>
              <a:defRPr b="1" sz="2700">
                <a:solidFill>
                  <a:srgbClr val="FAF0CA"/>
                </a:solidFill>
              </a:defRPr>
            </a:lvl3pPr>
            <a:lvl4pPr indent="-400050" lvl="3" marL="1828800">
              <a:spcBef>
                <a:spcPts val="400"/>
              </a:spcBef>
              <a:spcAft>
                <a:spcPts val="0"/>
              </a:spcAft>
              <a:buClr>
                <a:srgbClr val="FAF0CA"/>
              </a:buClr>
              <a:buSzPts val="2700"/>
              <a:buChar char="–"/>
              <a:defRPr sz="2700">
                <a:solidFill>
                  <a:srgbClr val="FAF0CA"/>
                </a:solidFill>
              </a:defRPr>
            </a:lvl4pPr>
            <a:lvl5pPr indent="-400050" lvl="4" marL="22860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1" name="Google Shape;31;p4"/>
          <p:cNvSpPr txBox="1"/>
          <p:nvPr>
            <p:ph idx="6" type="body"/>
          </p:nvPr>
        </p:nvSpPr>
        <p:spPr>
          <a:xfrm>
            <a:off x="8592600" y="2158150"/>
            <a:ext cx="8149200" cy="242100"/>
          </a:xfrm>
          <a:prstGeom prst="rect">
            <a:avLst/>
          </a:prstGeom>
        </p:spPr>
        <p:txBody>
          <a:bodyPr anchorCtr="0" anchor="t" bIns="0" lIns="0" spcFirstLastPara="1" rIns="0" wrap="square" tIns="0">
            <a:noAutofit/>
          </a:bodyPr>
          <a:lstStyle>
            <a:lvl1pPr indent="-361950" lvl="0" marL="457200">
              <a:spcBef>
                <a:spcPts val="640"/>
              </a:spcBef>
              <a:spcAft>
                <a:spcPts val="0"/>
              </a:spcAft>
              <a:buClr>
                <a:schemeClr val="lt1"/>
              </a:buClr>
              <a:buSzPts val="2100"/>
              <a:buChar char="•"/>
              <a:defRPr b="0" sz="2100">
                <a:solidFill>
                  <a:schemeClr val="lt1"/>
                </a:solidFill>
              </a:defRPr>
            </a:lvl1pPr>
            <a:lvl2pPr indent="-361950" lvl="1" marL="914400">
              <a:spcBef>
                <a:spcPts val="560"/>
              </a:spcBef>
              <a:spcAft>
                <a:spcPts val="0"/>
              </a:spcAft>
              <a:buClr>
                <a:schemeClr val="lt1"/>
              </a:buClr>
              <a:buSzPts val="2100"/>
              <a:buChar char="–"/>
              <a:defRPr sz="2100">
                <a:solidFill>
                  <a:schemeClr val="lt1"/>
                </a:solidFill>
              </a:defRPr>
            </a:lvl2pPr>
            <a:lvl3pPr indent="-361950" lvl="2" marL="1371600">
              <a:spcBef>
                <a:spcPts val="480"/>
              </a:spcBef>
              <a:spcAft>
                <a:spcPts val="0"/>
              </a:spcAft>
              <a:buClr>
                <a:schemeClr val="lt1"/>
              </a:buClr>
              <a:buSzPts val="2100"/>
              <a:buChar char="•"/>
              <a:defRPr>
                <a:solidFill>
                  <a:schemeClr val="lt1"/>
                </a:solidFill>
              </a:defRPr>
            </a:lvl3pPr>
            <a:lvl4pPr indent="-361950" lvl="3" marL="1828800">
              <a:spcBef>
                <a:spcPts val="400"/>
              </a:spcBef>
              <a:spcAft>
                <a:spcPts val="0"/>
              </a:spcAft>
              <a:buClr>
                <a:schemeClr val="lt1"/>
              </a:buClr>
              <a:buSzPts val="2100"/>
              <a:buChar char="–"/>
              <a:defRPr b="0" sz="2100">
                <a:solidFill>
                  <a:schemeClr val="lt1"/>
                </a:solidFill>
              </a:defRPr>
            </a:lvl4pPr>
            <a:lvl5pPr indent="-361950" lvl="4" marL="22860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
        <p:nvSpPr>
          <p:cNvPr id="32" name="Google Shape;32;p4"/>
          <p:cNvSpPr txBox="1"/>
          <p:nvPr>
            <p:ph idx="7" type="body"/>
          </p:nvPr>
        </p:nvSpPr>
        <p:spPr>
          <a:xfrm>
            <a:off x="8476288" y="3418838"/>
            <a:ext cx="8189400" cy="544500"/>
          </a:xfrm>
          <a:prstGeom prst="rect">
            <a:avLst/>
          </a:prstGeom>
        </p:spPr>
        <p:txBody>
          <a:bodyPr anchorCtr="0" anchor="t" bIns="0" lIns="0" spcFirstLastPara="1" rIns="0" wrap="square" tIns="0">
            <a:noAutofit/>
          </a:bodyPr>
          <a:lstStyle>
            <a:lvl1pPr indent="-400050" lvl="0" marL="457200" rtl="0">
              <a:spcBef>
                <a:spcPts val="640"/>
              </a:spcBef>
              <a:spcAft>
                <a:spcPts val="0"/>
              </a:spcAft>
              <a:buClr>
                <a:srgbClr val="FAF0CA"/>
              </a:buClr>
              <a:buSzPts val="2700"/>
              <a:buChar char="•"/>
              <a:defRPr sz="2700">
                <a:solidFill>
                  <a:srgbClr val="FAF0CA"/>
                </a:solidFill>
              </a:defRPr>
            </a:lvl1pPr>
            <a:lvl2pPr indent="-400050" lvl="1" marL="914400" rtl="0">
              <a:spcBef>
                <a:spcPts val="560"/>
              </a:spcBef>
              <a:spcAft>
                <a:spcPts val="0"/>
              </a:spcAft>
              <a:buClr>
                <a:srgbClr val="FAF0CA"/>
              </a:buClr>
              <a:buSzPts val="2700"/>
              <a:buChar char="–"/>
              <a:defRPr b="1">
                <a:solidFill>
                  <a:srgbClr val="FAF0CA"/>
                </a:solidFill>
              </a:defRPr>
            </a:lvl2pPr>
            <a:lvl3pPr indent="-400050" lvl="2" marL="1371600" rtl="0">
              <a:spcBef>
                <a:spcPts val="480"/>
              </a:spcBef>
              <a:spcAft>
                <a:spcPts val="0"/>
              </a:spcAft>
              <a:buClr>
                <a:srgbClr val="FAF0CA"/>
              </a:buClr>
              <a:buSzPts val="2700"/>
              <a:buChar char="•"/>
              <a:defRPr b="1" sz="2700">
                <a:solidFill>
                  <a:srgbClr val="FAF0CA"/>
                </a:solidFill>
              </a:defRPr>
            </a:lvl3pPr>
            <a:lvl4pPr indent="-400050" lvl="3" marL="1828800" rtl="0">
              <a:spcBef>
                <a:spcPts val="400"/>
              </a:spcBef>
              <a:spcAft>
                <a:spcPts val="0"/>
              </a:spcAft>
              <a:buClr>
                <a:srgbClr val="FAF0CA"/>
              </a:buClr>
              <a:buSzPts val="2700"/>
              <a:buChar char="–"/>
              <a:defRPr sz="2700">
                <a:solidFill>
                  <a:srgbClr val="FAF0CA"/>
                </a:solidFill>
              </a:defRPr>
            </a:lvl4pPr>
            <a:lvl5pPr indent="-400050" lvl="4" marL="22860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3" name="Google Shape;33;p4"/>
          <p:cNvSpPr txBox="1"/>
          <p:nvPr>
            <p:ph idx="8" type="body"/>
          </p:nvPr>
        </p:nvSpPr>
        <p:spPr>
          <a:xfrm>
            <a:off x="8496388" y="3963338"/>
            <a:ext cx="8149200" cy="242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b="0" sz="2100">
                <a:solidFill>
                  <a:schemeClr val="lt1"/>
                </a:solidFill>
              </a:defRPr>
            </a:lvl1pPr>
            <a:lvl2pPr indent="-361950" lvl="1" marL="914400" rtl="0">
              <a:spcBef>
                <a:spcPts val="560"/>
              </a:spcBef>
              <a:spcAft>
                <a:spcPts val="0"/>
              </a:spcAft>
              <a:buClr>
                <a:schemeClr val="lt1"/>
              </a:buClr>
              <a:buSzPts val="2100"/>
              <a:buChar char="–"/>
              <a:defRPr sz="2100">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b="0" sz="2100">
                <a:solidFill>
                  <a:schemeClr val="lt1"/>
                </a:solidFill>
              </a:defRPr>
            </a:lvl4pPr>
            <a:lvl5pPr indent="-361950" lvl="4" marL="22860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
        <p:nvSpPr>
          <p:cNvPr id="34" name="Google Shape;34;p4"/>
          <p:cNvSpPr txBox="1"/>
          <p:nvPr>
            <p:ph idx="9" type="body"/>
          </p:nvPr>
        </p:nvSpPr>
        <p:spPr>
          <a:xfrm>
            <a:off x="8476288" y="5380413"/>
            <a:ext cx="8189400" cy="544500"/>
          </a:xfrm>
          <a:prstGeom prst="rect">
            <a:avLst/>
          </a:prstGeom>
        </p:spPr>
        <p:txBody>
          <a:bodyPr anchorCtr="0" anchor="t" bIns="0" lIns="0" spcFirstLastPara="1" rIns="0" wrap="square" tIns="0">
            <a:noAutofit/>
          </a:bodyPr>
          <a:lstStyle>
            <a:lvl1pPr indent="-400050" lvl="0" marL="457200" rtl="0">
              <a:spcBef>
                <a:spcPts val="640"/>
              </a:spcBef>
              <a:spcAft>
                <a:spcPts val="0"/>
              </a:spcAft>
              <a:buClr>
                <a:srgbClr val="FAF0CA"/>
              </a:buClr>
              <a:buSzPts val="2700"/>
              <a:buChar char="•"/>
              <a:defRPr sz="2700">
                <a:solidFill>
                  <a:srgbClr val="FAF0CA"/>
                </a:solidFill>
              </a:defRPr>
            </a:lvl1pPr>
            <a:lvl2pPr indent="-400050" lvl="1" marL="914400" rtl="0">
              <a:spcBef>
                <a:spcPts val="560"/>
              </a:spcBef>
              <a:spcAft>
                <a:spcPts val="0"/>
              </a:spcAft>
              <a:buClr>
                <a:srgbClr val="FAF0CA"/>
              </a:buClr>
              <a:buSzPts val="2700"/>
              <a:buChar char="–"/>
              <a:defRPr b="1">
                <a:solidFill>
                  <a:srgbClr val="FAF0CA"/>
                </a:solidFill>
              </a:defRPr>
            </a:lvl2pPr>
            <a:lvl3pPr indent="-400050" lvl="2" marL="1371600" rtl="0">
              <a:spcBef>
                <a:spcPts val="480"/>
              </a:spcBef>
              <a:spcAft>
                <a:spcPts val="0"/>
              </a:spcAft>
              <a:buClr>
                <a:srgbClr val="FAF0CA"/>
              </a:buClr>
              <a:buSzPts val="2700"/>
              <a:buChar char="•"/>
              <a:defRPr b="1" sz="2700">
                <a:solidFill>
                  <a:srgbClr val="FAF0CA"/>
                </a:solidFill>
              </a:defRPr>
            </a:lvl3pPr>
            <a:lvl4pPr indent="-400050" lvl="3" marL="1828800" rtl="0">
              <a:spcBef>
                <a:spcPts val="400"/>
              </a:spcBef>
              <a:spcAft>
                <a:spcPts val="0"/>
              </a:spcAft>
              <a:buClr>
                <a:srgbClr val="FAF0CA"/>
              </a:buClr>
              <a:buSzPts val="2700"/>
              <a:buChar char="–"/>
              <a:defRPr sz="2700">
                <a:solidFill>
                  <a:srgbClr val="FAF0CA"/>
                </a:solidFill>
              </a:defRPr>
            </a:lvl4pPr>
            <a:lvl5pPr indent="-400050" lvl="4" marL="22860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5" name="Google Shape;35;p4"/>
          <p:cNvSpPr txBox="1"/>
          <p:nvPr>
            <p:ph idx="13" type="body"/>
          </p:nvPr>
        </p:nvSpPr>
        <p:spPr>
          <a:xfrm>
            <a:off x="8496388" y="5924913"/>
            <a:ext cx="8149200" cy="242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b="0" sz="2100">
                <a:solidFill>
                  <a:schemeClr val="lt1"/>
                </a:solidFill>
              </a:defRPr>
            </a:lvl1pPr>
            <a:lvl2pPr indent="-361950" lvl="1" marL="914400" rtl="0">
              <a:spcBef>
                <a:spcPts val="560"/>
              </a:spcBef>
              <a:spcAft>
                <a:spcPts val="0"/>
              </a:spcAft>
              <a:buClr>
                <a:schemeClr val="lt1"/>
              </a:buClr>
              <a:buSzPts val="2100"/>
              <a:buChar char="–"/>
              <a:defRPr sz="2100">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b="0" sz="2100">
                <a:solidFill>
                  <a:schemeClr val="lt1"/>
                </a:solidFill>
              </a:defRPr>
            </a:lvl4pPr>
            <a:lvl5pPr indent="-361950" lvl="4" marL="22860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
        <p:nvSpPr>
          <p:cNvPr id="36" name="Google Shape;36;p4"/>
          <p:cNvSpPr txBox="1"/>
          <p:nvPr>
            <p:ph idx="14" type="body"/>
          </p:nvPr>
        </p:nvSpPr>
        <p:spPr>
          <a:xfrm>
            <a:off x="8476300" y="7342000"/>
            <a:ext cx="8189400" cy="544500"/>
          </a:xfrm>
          <a:prstGeom prst="rect">
            <a:avLst/>
          </a:prstGeom>
        </p:spPr>
        <p:txBody>
          <a:bodyPr anchorCtr="0" anchor="t" bIns="0" lIns="0" spcFirstLastPara="1" rIns="0" wrap="square" tIns="0">
            <a:noAutofit/>
          </a:bodyPr>
          <a:lstStyle>
            <a:lvl1pPr indent="-400050" lvl="0" marL="457200" rtl="0">
              <a:spcBef>
                <a:spcPts val="640"/>
              </a:spcBef>
              <a:spcAft>
                <a:spcPts val="0"/>
              </a:spcAft>
              <a:buClr>
                <a:srgbClr val="FAF0CA"/>
              </a:buClr>
              <a:buSzPts val="2700"/>
              <a:buChar char="•"/>
              <a:defRPr sz="2700">
                <a:solidFill>
                  <a:srgbClr val="FAF0CA"/>
                </a:solidFill>
              </a:defRPr>
            </a:lvl1pPr>
            <a:lvl2pPr indent="-400050" lvl="1" marL="914400" rtl="0">
              <a:spcBef>
                <a:spcPts val="560"/>
              </a:spcBef>
              <a:spcAft>
                <a:spcPts val="0"/>
              </a:spcAft>
              <a:buClr>
                <a:srgbClr val="FAF0CA"/>
              </a:buClr>
              <a:buSzPts val="2700"/>
              <a:buChar char="–"/>
              <a:defRPr b="1">
                <a:solidFill>
                  <a:srgbClr val="FAF0CA"/>
                </a:solidFill>
              </a:defRPr>
            </a:lvl2pPr>
            <a:lvl3pPr indent="-400050" lvl="2" marL="1371600" rtl="0">
              <a:spcBef>
                <a:spcPts val="480"/>
              </a:spcBef>
              <a:spcAft>
                <a:spcPts val="0"/>
              </a:spcAft>
              <a:buClr>
                <a:srgbClr val="FAF0CA"/>
              </a:buClr>
              <a:buSzPts val="2700"/>
              <a:buChar char="•"/>
              <a:defRPr b="1" sz="2700">
                <a:solidFill>
                  <a:srgbClr val="FAF0CA"/>
                </a:solidFill>
              </a:defRPr>
            </a:lvl3pPr>
            <a:lvl4pPr indent="-400050" lvl="3" marL="1828800" rtl="0">
              <a:spcBef>
                <a:spcPts val="400"/>
              </a:spcBef>
              <a:spcAft>
                <a:spcPts val="0"/>
              </a:spcAft>
              <a:buClr>
                <a:srgbClr val="FAF0CA"/>
              </a:buClr>
              <a:buSzPts val="2700"/>
              <a:buChar char="–"/>
              <a:defRPr sz="2700">
                <a:solidFill>
                  <a:srgbClr val="FAF0CA"/>
                </a:solidFill>
              </a:defRPr>
            </a:lvl4pPr>
            <a:lvl5pPr indent="-400050" lvl="4" marL="22860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7" name="Google Shape;37;p4"/>
          <p:cNvSpPr txBox="1"/>
          <p:nvPr>
            <p:ph idx="15" type="body"/>
          </p:nvPr>
        </p:nvSpPr>
        <p:spPr>
          <a:xfrm>
            <a:off x="8496400" y="7886500"/>
            <a:ext cx="8149200" cy="242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b="0" sz="2100">
                <a:solidFill>
                  <a:schemeClr val="lt1"/>
                </a:solidFill>
              </a:defRPr>
            </a:lvl1pPr>
            <a:lvl2pPr indent="-361950" lvl="1" marL="914400" rtl="0">
              <a:spcBef>
                <a:spcPts val="560"/>
              </a:spcBef>
              <a:spcAft>
                <a:spcPts val="0"/>
              </a:spcAft>
              <a:buClr>
                <a:schemeClr val="lt1"/>
              </a:buClr>
              <a:buSzPts val="2100"/>
              <a:buChar char="–"/>
              <a:defRPr sz="2100">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b="0" sz="2100">
                <a:solidFill>
                  <a:schemeClr val="lt1"/>
                </a:solidFill>
              </a:defRPr>
            </a:lvl4pPr>
            <a:lvl5pPr indent="-361950" lvl="4" marL="22860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5041D"/>
        </a:solidFill>
      </p:bgPr>
    </p:bg>
    <p:spTree>
      <p:nvGrpSpPr>
        <p:cNvPr id="38" name="Shape 38"/>
        <p:cNvGrpSpPr/>
        <p:nvPr/>
      </p:nvGrpSpPr>
      <p:grpSpPr>
        <a:xfrm>
          <a:off x="0" y="0"/>
          <a:ext cx="0" cy="0"/>
          <a:chOff x="0" y="0"/>
          <a:chExt cx="0" cy="0"/>
        </a:xfrm>
      </p:grpSpPr>
      <p:sp>
        <p:nvSpPr>
          <p:cNvPr id="39" name="Google Shape;39;p5"/>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Clr>
                <a:srgbClr val="FAF0CA"/>
              </a:buClr>
              <a:buSzPts val="1500"/>
              <a:buChar char="•"/>
              <a:defRPr sz="1500">
                <a:solidFill>
                  <a:srgbClr val="FAF0CA"/>
                </a:solidFill>
              </a:defRPr>
            </a:lvl1pPr>
            <a:lvl2pPr indent="-323850" lvl="1" marL="914400" rtl="0">
              <a:spcBef>
                <a:spcPts val="560"/>
              </a:spcBef>
              <a:spcAft>
                <a:spcPts val="0"/>
              </a:spcAft>
              <a:buClr>
                <a:srgbClr val="FAF0CA"/>
              </a:buClr>
              <a:buSzPts val="1500"/>
              <a:buChar char="–"/>
              <a:defRPr b="1" sz="1500">
                <a:solidFill>
                  <a:srgbClr val="FAF0CA"/>
                </a:solidFill>
              </a:defRPr>
            </a:lvl2pPr>
            <a:lvl3pPr indent="-323850" lvl="2" marL="1371600" rtl="0">
              <a:spcBef>
                <a:spcPts val="480"/>
              </a:spcBef>
              <a:spcAft>
                <a:spcPts val="0"/>
              </a:spcAft>
              <a:buClr>
                <a:srgbClr val="FAF0CA"/>
              </a:buClr>
              <a:buSzPts val="1500"/>
              <a:buChar char="•"/>
              <a:defRPr b="1" sz="1500">
                <a:solidFill>
                  <a:srgbClr val="FAF0CA"/>
                </a:solidFill>
              </a:defRPr>
            </a:lvl3pPr>
            <a:lvl4pPr indent="-323850" lvl="3" marL="1828800" rtl="0">
              <a:spcBef>
                <a:spcPts val="400"/>
              </a:spcBef>
              <a:spcAft>
                <a:spcPts val="0"/>
              </a:spcAft>
              <a:buClr>
                <a:srgbClr val="FAF0CA"/>
              </a:buClr>
              <a:buSzPts val="1500"/>
              <a:buChar char="–"/>
              <a:defRPr>
                <a:solidFill>
                  <a:srgbClr val="FAF0CA"/>
                </a:solidFill>
              </a:defRPr>
            </a:lvl4pPr>
            <a:lvl5pPr indent="-323850" lvl="4" marL="22860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40" name="Google Shape;40;p5"/>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Clr>
                <a:srgbClr val="FAF0CA"/>
              </a:buClr>
              <a:buSzPts val="1500"/>
              <a:buChar char="•"/>
              <a:defRPr sz="1500">
                <a:solidFill>
                  <a:srgbClr val="FAF0CA"/>
                </a:solidFill>
              </a:defRPr>
            </a:lvl1pPr>
            <a:lvl2pPr indent="-323850" lvl="1" marL="914400" rtl="0" algn="ctr">
              <a:spcBef>
                <a:spcPts val="560"/>
              </a:spcBef>
              <a:spcAft>
                <a:spcPts val="0"/>
              </a:spcAft>
              <a:buClr>
                <a:srgbClr val="FAF0CA"/>
              </a:buClr>
              <a:buSzPts val="1500"/>
              <a:buChar char="–"/>
              <a:defRPr b="1" sz="1500">
                <a:solidFill>
                  <a:srgbClr val="FAF0CA"/>
                </a:solidFill>
              </a:defRPr>
            </a:lvl2pPr>
            <a:lvl3pPr indent="-323850" lvl="2" marL="1371600" rtl="0" algn="ctr">
              <a:spcBef>
                <a:spcPts val="480"/>
              </a:spcBef>
              <a:spcAft>
                <a:spcPts val="0"/>
              </a:spcAft>
              <a:buClr>
                <a:srgbClr val="FAF0CA"/>
              </a:buClr>
              <a:buSzPts val="1500"/>
              <a:buChar char="•"/>
              <a:defRPr b="1" sz="1500">
                <a:solidFill>
                  <a:srgbClr val="FAF0CA"/>
                </a:solidFill>
              </a:defRPr>
            </a:lvl3pPr>
            <a:lvl4pPr indent="-323850" lvl="3" marL="1828800" rtl="0" algn="ctr">
              <a:spcBef>
                <a:spcPts val="400"/>
              </a:spcBef>
              <a:spcAft>
                <a:spcPts val="0"/>
              </a:spcAft>
              <a:buClr>
                <a:srgbClr val="FAF0CA"/>
              </a:buClr>
              <a:buSzPts val="1500"/>
              <a:buChar char="–"/>
              <a:defRPr>
                <a:solidFill>
                  <a:srgbClr val="FAF0CA"/>
                </a:solidFill>
              </a:defRPr>
            </a:lvl4pPr>
            <a:lvl5pPr indent="-323850" lvl="4" marL="22860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41" name="Google Shape;41;p5"/>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Clr>
                <a:srgbClr val="FAF0CA"/>
              </a:buClr>
              <a:buSzPts val="1500"/>
              <a:buChar char="•"/>
              <a:defRPr sz="1500">
                <a:solidFill>
                  <a:srgbClr val="FAF0CA"/>
                </a:solidFill>
              </a:defRPr>
            </a:lvl1pPr>
            <a:lvl2pPr indent="-323850" lvl="1" marL="914400" rtl="0" algn="r">
              <a:spcBef>
                <a:spcPts val="560"/>
              </a:spcBef>
              <a:spcAft>
                <a:spcPts val="0"/>
              </a:spcAft>
              <a:buClr>
                <a:srgbClr val="FAF0CA"/>
              </a:buClr>
              <a:buSzPts val="1500"/>
              <a:buChar char="–"/>
              <a:defRPr b="1" sz="1500">
                <a:solidFill>
                  <a:srgbClr val="FAF0CA"/>
                </a:solidFill>
              </a:defRPr>
            </a:lvl2pPr>
            <a:lvl3pPr indent="-323850" lvl="2" marL="1371600" rtl="0" algn="r">
              <a:spcBef>
                <a:spcPts val="480"/>
              </a:spcBef>
              <a:spcAft>
                <a:spcPts val="0"/>
              </a:spcAft>
              <a:buClr>
                <a:srgbClr val="FAF0CA"/>
              </a:buClr>
              <a:buSzPts val="1500"/>
              <a:buChar char="•"/>
              <a:defRPr b="1" sz="1500">
                <a:solidFill>
                  <a:srgbClr val="FAF0CA"/>
                </a:solidFill>
              </a:defRPr>
            </a:lvl3pPr>
            <a:lvl4pPr indent="-323850" lvl="3" marL="1828800" rtl="0" algn="r">
              <a:spcBef>
                <a:spcPts val="400"/>
              </a:spcBef>
              <a:spcAft>
                <a:spcPts val="0"/>
              </a:spcAft>
              <a:buClr>
                <a:srgbClr val="FAF0CA"/>
              </a:buClr>
              <a:buSzPts val="1500"/>
              <a:buChar char="–"/>
              <a:defRPr>
                <a:solidFill>
                  <a:srgbClr val="FAF0CA"/>
                </a:solidFill>
              </a:defRPr>
            </a:lvl4pPr>
            <a:lvl5pPr indent="-323850" lvl="4" marL="22860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pic>
        <p:nvPicPr>
          <p:cNvPr id="42" name="Google Shape;42;p5"/>
          <p:cNvPicPr preferRelativeResize="0"/>
          <p:nvPr/>
        </p:nvPicPr>
        <p:blipFill>
          <a:blip r:embed="rId2">
            <a:alphaModFix/>
          </a:blip>
          <a:stretch>
            <a:fillRect/>
          </a:stretch>
        </p:blipFill>
        <p:spPr>
          <a:xfrm>
            <a:off x="5179275" y="887418"/>
            <a:ext cx="7929449" cy="8946080"/>
          </a:xfrm>
          <a:prstGeom prst="rect">
            <a:avLst/>
          </a:prstGeom>
          <a:noFill/>
          <a:ln>
            <a:noFill/>
          </a:ln>
        </p:spPr>
      </p:pic>
      <p:sp>
        <p:nvSpPr>
          <p:cNvPr id="43" name="Google Shape;43;p5"/>
          <p:cNvSpPr txBox="1"/>
          <p:nvPr>
            <p:ph type="title"/>
          </p:nvPr>
        </p:nvSpPr>
        <p:spPr>
          <a:xfrm>
            <a:off x="1028700" y="3186950"/>
            <a:ext cx="16744800" cy="3529800"/>
          </a:xfrm>
          <a:prstGeom prst="rect">
            <a:avLst/>
          </a:prstGeom>
        </p:spPr>
        <p:txBody>
          <a:bodyPr anchorCtr="0" anchor="ctr" bIns="0" lIns="0" spcFirstLastPara="1" rIns="0" wrap="square" tIns="0">
            <a:noAutofit/>
          </a:bodyPr>
          <a:lstStyle>
            <a:lvl1pPr lvl="0" algn="ctr">
              <a:spcBef>
                <a:spcPts val="0"/>
              </a:spcBef>
              <a:spcAft>
                <a:spcPts val="0"/>
              </a:spcAft>
              <a:buClr>
                <a:srgbClr val="FAF0CA"/>
              </a:buClr>
              <a:buSzPts val="14000"/>
              <a:buNone/>
              <a:defRPr>
                <a:solidFill>
                  <a:srgbClr val="FAF0CA"/>
                </a:solidFill>
              </a:defRPr>
            </a:lvl1pPr>
            <a:lvl2pPr lvl="1" algn="ctr">
              <a:spcBef>
                <a:spcPts val="0"/>
              </a:spcBef>
              <a:spcAft>
                <a:spcPts val="0"/>
              </a:spcAft>
              <a:buClr>
                <a:srgbClr val="FAF0CA"/>
              </a:buClr>
              <a:buSzPts val="1400"/>
              <a:buNone/>
              <a:defRPr>
                <a:solidFill>
                  <a:srgbClr val="FAF0CA"/>
                </a:solidFill>
              </a:defRPr>
            </a:lvl2pPr>
            <a:lvl3pPr lvl="2" algn="ctr">
              <a:spcBef>
                <a:spcPts val="0"/>
              </a:spcBef>
              <a:spcAft>
                <a:spcPts val="0"/>
              </a:spcAft>
              <a:buClr>
                <a:srgbClr val="FAF0CA"/>
              </a:buClr>
              <a:buSzPts val="1400"/>
              <a:buNone/>
              <a:defRPr>
                <a:solidFill>
                  <a:srgbClr val="FAF0CA"/>
                </a:solidFill>
              </a:defRPr>
            </a:lvl3pPr>
            <a:lvl4pPr lvl="3" algn="ctr">
              <a:spcBef>
                <a:spcPts val="0"/>
              </a:spcBef>
              <a:spcAft>
                <a:spcPts val="0"/>
              </a:spcAft>
              <a:buClr>
                <a:srgbClr val="FAF0CA"/>
              </a:buClr>
              <a:buSzPts val="1400"/>
              <a:buNone/>
              <a:defRPr>
                <a:solidFill>
                  <a:srgbClr val="FAF0CA"/>
                </a:solidFill>
              </a:defRPr>
            </a:lvl4pPr>
            <a:lvl5pPr lvl="4" algn="ctr">
              <a:spcBef>
                <a:spcPts val="0"/>
              </a:spcBef>
              <a:spcAft>
                <a:spcPts val="0"/>
              </a:spcAft>
              <a:buClr>
                <a:srgbClr val="FAF0CA"/>
              </a:buClr>
              <a:buSzPts val="1400"/>
              <a:buNone/>
              <a:defRPr>
                <a:solidFill>
                  <a:srgbClr val="FAF0CA"/>
                </a:solidFill>
              </a:defRPr>
            </a:lvl5pPr>
            <a:lvl6pPr lvl="5" algn="ctr">
              <a:spcBef>
                <a:spcPts val="0"/>
              </a:spcBef>
              <a:spcAft>
                <a:spcPts val="0"/>
              </a:spcAft>
              <a:buClr>
                <a:srgbClr val="FAF0CA"/>
              </a:buClr>
              <a:buSzPts val="1400"/>
              <a:buNone/>
              <a:defRPr>
                <a:solidFill>
                  <a:srgbClr val="FAF0CA"/>
                </a:solidFill>
              </a:defRPr>
            </a:lvl6pPr>
            <a:lvl7pPr lvl="6" algn="ctr">
              <a:spcBef>
                <a:spcPts val="0"/>
              </a:spcBef>
              <a:spcAft>
                <a:spcPts val="0"/>
              </a:spcAft>
              <a:buClr>
                <a:srgbClr val="FAF0CA"/>
              </a:buClr>
              <a:buSzPts val="1400"/>
              <a:buNone/>
              <a:defRPr>
                <a:solidFill>
                  <a:srgbClr val="FAF0CA"/>
                </a:solidFill>
              </a:defRPr>
            </a:lvl7pPr>
            <a:lvl8pPr lvl="7" algn="ctr">
              <a:spcBef>
                <a:spcPts val="0"/>
              </a:spcBef>
              <a:spcAft>
                <a:spcPts val="0"/>
              </a:spcAft>
              <a:buClr>
                <a:srgbClr val="FAF0CA"/>
              </a:buClr>
              <a:buSzPts val="1400"/>
              <a:buNone/>
              <a:defRPr>
                <a:solidFill>
                  <a:srgbClr val="FAF0CA"/>
                </a:solidFill>
              </a:defRPr>
            </a:lvl8pPr>
            <a:lvl9pPr lvl="8" algn="ctr">
              <a:spcBef>
                <a:spcPts val="0"/>
              </a:spcBef>
              <a:spcAft>
                <a:spcPts val="0"/>
              </a:spcAft>
              <a:buClr>
                <a:srgbClr val="FAF0CA"/>
              </a:buClr>
              <a:buSzPts val="1400"/>
              <a:buNone/>
              <a:defRPr>
                <a:solidFill>
                  <a:srgbClr val="FAF0CA"/>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 type="twoObj">
  <p:cSld name="TWO_OBJECTS">
    <p:bg>
      <p:bgPr>
        <a:solidFill>
          <a:srgbClr val="FAF0CA"/>
        </a:solidFill>
      </p:bgPr>
    </p:bg>
    <p:spTree>
      <p:nvGrpSpPr>
        <p:cNvPr id="44" name="Shape 44"/>
        <p:cNvGrpSpPr/>
        <p:nvPr/>
      </p:nvGrpSpPr>
      <p:grpSpPr>
        <a:xfrm>
          <a:off x="0" y="0"/>
          <a:ext cx="0" cy="0"/>
          <a:chOff x="0" y="0"/>
          <a:chExt cx="0" cy="0"/>
        </a:xfrm>
      </p:grpSpPr>
      <p:sp>
        <p:nvSpPr>
          <p:cNvPr id="45" name="Google Shape;45;p6"/>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46" name="Google Shape;46;p6"/>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47" name="Google Shape;47;p6"/>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pic>
        <p:nvPicPr>
          <p:cNvPr id="48" name="Google Shape;48;p6"/>
          <p:cNvPicPr preferRelativeResize="0"/>
          <p:nvPr/>
        </p:nvPicPr>
        <p:blipFill>
          <a:blip r:embed="rId2">
            <a:alphaModFix/>
          </a:blip>
          <a:stretch>
            <a:fillRect/>
          </a:stretch>
        </p:blipFill>
        <p:spPr>
          <a:xfrm>
            <a:off x="1580025" y="1041494"/>
            <a:ext cx="5069126" cy="10150881"/>
          </a:xfrm>
          <a:prstGeom prst="rect">
            <a:avLst/>
          </a:prstGeom>
          <a:noFill/>
          <a:ln>
            <a:noFill/>
          </a:ln>
        </p:spPr>
      </p:pic>
      <p:grpSp>
        <p:nvGrpSpPr>
          <p:cNvPr id="49" name="Google Shape;49;p6"/>
          <p:cNvGrpSpPr/>
          <p:nvPr/>
        </p:nvGrpSpPr>
        <p:grpSpPr>
          <a:xfrm>
            <a:off x="6970992" y="926917"/>
            <a:ext cx="10288870" cy="8331356"/>
            <a:chOff x="0" y="-47625"/>
            <a:chExt cx="1824300" cy="1477217"/>
          </a:xfrm>
        </p:grpSpPr>
        <p:sp>
          <p:nvSpPr>
            <p:cNvPr id="50" name="Google Shape;50;p6"/>
            <p:cNvSpPr/>
            <p:nvPr/>
          </p:nvSpPr>
          <p:spPr>
            <a:xfrm>
              <a:off x="0" y="0"/>
              <a:ext cx="1824195" cy="1429592"/>
            </a:xfrm>
            <a:custGeom>
              <a:rect b="b" l="l" r="r" t="t"/>
              <a:pathLst>
                <a:path extrusionOk="0" h="1429592" w="1824195">
                  <a:moveTo>
                    <a:pt x="38377" y="0"/>
                  </a:moveTo>
                  <a:lnTo>
                    <a:pt x="1785818" y="0"/>
                  </a:lnTo>
                  <a:cubicBezTo>
                    <a:pt x="1795996" y="0"/>
                    <a:pt x="1805757" y="4043"/>
                    <a:pt x="1812954" y="11240"/>
                  </a:cubicBezTo>
                  <a:cubicBezTo>
                    <a:pt x="1820151" y="18438"/>
                    <a:pt x="1824195" y="28199"/>
                    <a:pt x="1824195" y="38377"/>
                  </a:cubicBezTo>
                  <a:lnTo>
                    <a:pt x="1824195" y="1391215"/>
                  </a:lnTo>
                  <a:cubicBezTo>
                    <a:pt x="1824195" y="1401393"/>
                    <a:pt x="1820151" y="1411155"/>
                    <a:pt x="1812954" y="1418352"/>
                  </a:cubicBezTo>
                  <a:cubicBezTo>
                    <a:pt x="1805757" y="1425549"/>
                    <a:pt x="1795996" y="1429592"/>
                    <a:pt x="1785818" y="1429592"/>
                  </a:cubicBezTo>
                  <a:lnTo>
                    <a:pt x="38377" y="1429592"/>
                  </a:lnTo>
                  <a:cubicBezTo>
                    <a:pt x="28199" y="1429592"/>
                    <a:pt x="18438" y="1425549"/>
                    <a:pt x="11240" y="1418352"/>
                  </a:cubicBezTo>
                  <a:cubicBezTo>
                    <a:pt x="4043" y="1411155"/>
                    <a:pt x="0" y="1401393"/>
                    <a:pt x="0" y="1391215"/>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nvSpPr>
          <p:spPr>
            <a:xfrm>
              <a:off x="0" y="-47625"/>
              <a:ext cx="1824300" cy="14772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 name="Google Shape;52;p6"/>
          <p:cNvSpPr txBox="1"/>
          <p:nvPr>
            <p:ph idx="4" type="subTitle"/>
          </p:nvPr>
        </p:nvSpPr>
        <p:spPr>
          <a:xfrm>
            <a:off x="7463125" y="1573300"/>
            <a:ext cx="9318900" cy="1452300"/>
          </a:xfrm>
          <a:prstGeom prst="rect">
            <a:avLst/>
          </a:prstGeom>
        </p:spPr>
        <p:txBody>
          <a:bodyPr anchorCtr="0" anchor="t" bIns="0" lIns="0" spcFirstLastPara="1" rIns="0" wrap="square" tIns="0">
            <a:noAutofit/>
          </a:bodyPr>
          <a:lstStyle>
            <a:lvl1pPr lvl="0">
              <a:spcBef>
                <a:spcPts val="640"/>
              </a:spcBef>
              <a:spcAft>
                <a:spcPts val="0"/>
              </a:spcAft>
              <a:buClr>
                <a:srgbClr val="FAF0CA"/>
              </a:buClr>
              <a:buSzPts val="8000"/>
              <a:buNone/>
              <a:defRPr>
                <a:solidFill>
                  <a:srgbClr val="FAF0CA"/>
                </a:solidFill>
              </a:defRPr>
            </a:lvl1pPr>
            <a:lvl2pPr lvl="1">
              <a:spcBef>
                <a:spcPts val="560"/>
              </a:spcBef>
              <a:spcAft>
                <a:spcPts val="0"/>
              </a:spcAft>
              <a:buSzPts val="27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53" name="Google Shape;53;p6"/>
          <p:cNvSpPr txBox="1"/>
          <p:nvPr>
            <p:ph idx="5" type="body"/>
          </p:nvPr>
        </p:nvSpPr>
        <p:spPr>
          <a:xfrm>
            <a:off x="7463075" y="3408825"/>
            <a:ext cx="9318900" cy="5425800"/>
          </a:xfrm>
          <a:prstGeom prst="rect">
            <a:avLst/>
          </a:prstGeom>
        </p:spPr>
        <p:txBody>
          <a:bodyPr anchorCtr="0" anchor="t" bIns="0" lIns="0" spcFirstLastPara="1" rIns="0" wrap="square" tIns="0">
            <a:noAutofit/>
          </a:bodyPr>
          <a:lstStyle>
            <a:lvl1pPr indent="-361950" lvl="0" marL="457200">
              <a:spcBef>
                <a:spcPts val="640"/>
              </a:spcBef>
              <a:spcAft>
                <a:spcPts val="0"/>
              </a:spcAft>
              <a:buClr>
                <a:schemeClr val="lt1"/>
              </a:buClr>
              <a:buSzPts val="2100"/>
              <a:buChar char="•"/>
              <a:defRPr b="0" sz="2100">
                <a:solidFill>
                  <a:schemeClr val="lt1"/>
                </a:solidFill>
              </a:defRPr>
            </a:lvl1pPr>
            <a:lvl2pPr indent="-361950" lvl="1" marL="914400">
              <a:spcBef>
                <a:spcPts val="560"/>
              </a:spcBef>
              <a:spcAft>
                <a:spcPts val="0"/>
              </a:spcAft>
              <a:buClr>
                <a:schemeClr val="lt1"/>
              </a:buClr>
              <a:buSzPts val="2100"/>
              <a:buChar char="–"/>
              <a:defRPr sz="2100">
                <a:solidFill>
                  <a:schemeClr val="lt1"/>
                </a:solidFill>
              </a:defRPr>
            </a:lvl2pPr>
            <a:lvl3pPr indent="-361950" lvl="2" marL="1371600">
              <a:spcBef>
                <a:spcPts val="480"/>
              </a:spcBef>
              <a:spcAft>
                <a:spcPts val="0"/>
              </a:spcAft>
              <a:buClr>
                <a:schemeClr val="lt1"/>
              </a:buClr>
              <a:buSzPts val="2100"/>
              <a:buChar char="•"/>
              <a:defRPr>
                <a:solidFill>
                  <a:schemeClr val="lt1"/>
                </a:solidFill>
              </a:defRPr>
            </a:lvl3pPr>
            <a:lvl4pPr indent="-361950" lvl="3" marL="1828800">
              <a:spcBef>
                <a:spcPts val="400"/>
              </a:spcBef>
              <a:spcAft>
                <a:spcPts val="0"/>
              </a:spcAft>
              <a:buClr>
                <a:schemeClr val="lt1"/>
              </a:buClr>
              <a:buSzPts val="2100"/>
              <a:buChar char="–"/>
              <a:defRPr b="0" sz="2100">
                <a:solidFill>
                  <a:schemeClr val="lt1"/>
                </a:solidFill>
              </a:defRPr>
            </a:lvl4pPr>
            <a:lvl5pPr indent="-361950" lvl="4" marL="22860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wo" type="twoTxTwoObj">
  <p:cSld name="TWO_OBJECTS_WITH_TEXT">
    <p:bg>
      <p:bgPr>
        <a:solidFill>
          <a:srgbClr val="FAF0CA"/>
        </a:solidFill>
      </p:bgPr>
    </p:bg>
    <p:spTree>
      <p:nvGrpSpPr>
        <p:cNvPr id="54" name="Shape 54"/>
        <p:cNvGrpSpPr/>
        <p:nvPr/>
      </p:nvGrpSpPr>
      <p:grpSpPr>
        <a:xfrm>
          <a:off x="0" y="0"/>
          <a:ext cx="0" cy="0"/>
          <a:chOff x="0" y="0"/>
          <a:chExt cx="0" cy="0"/>
        </a:xfrm>
      </p:grpSpPr>
      <p:sp>
        <p:nvSpPr>
          <p:cNvPr id="55" name="Google Shape;55;p7"/>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56" name="Google Shape;56;p7"/>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57" name="Google Shape;57;p7"/>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sp>
        <p:nvSpPr>
          <p:cNvPr id="58" name="Google Shape;58;p7"/>
          <p:cNvSpPr/>
          <p:nvPr>
            <p:ph idx="4" type="pic"/>
          </p:nvPr>
        </p:nvSpPr>
        <p:spPr>
          <a:xfrm>
            <a:off x="9611589" y="1010225"/>
            <a:ext cx="7656300" cy="8227500"/>
          </a:xfrm>
          <a:prstGeom prst="roundRect">
            <a:avLst>
              <a:gd fmla="val 4524" name="adj"/>
            </a:avLst>
          </a:prstGeom>
          <a:noFill/>
          <a:ln>
            <a:noFill/>
          </a:ln>
        </p:spPr>
      </p:sp>
      <p:sp>
        <p:nvSpPr>
          <p:cNvPr id="59" name="Google Shape;59;p7"/>
          <p:cNvSpPr txBox="1"/>
          <p:nvPr>
            <p:ph idx="5" type="subTitle"/>
          </p:nvPr>
        </p:nvSpPr>
        <p:spPr>
          <a:xfrm>
            <a:off x="1028700" y="1010225"/>
            <a:ext cx="7656300" cy="1896000"/>
          </a:xfrm>
          <a:prstGeom prst="rect">
            <a:avLst/>
          </a:prstGeom>
        </p:spPr>
        <p:txBody>
          <a:bodyPr anchorCtr="0" anchor="t" bIns="0" lIns="0" spcFirstLastPara="1" rIns="0" wrap="square" tIns="0">
            <a:noAutofit/>
          </a:bodyPr>
          <a:lstStyle>
            <a:lvl1pPr lvl="0">
              <a:spcBef>
                <a:spcPts val="640"/>
              </a:spcBef>
              <a:spcAft>
                <a:spcPts val="0"/>
              </a:spcAft>
              <a:buSzPts val="8000"/>
              <a:buNone/>
              <a:defRPr/>
            </a:lvl1pPr>
            <a:lvl2pPr lvl="1">
              <a:spcBef>
                <a:spcPts val="560"/>
              </a:spcBef>
              <a:spcAft>
                <a:spcPts val="0"/>
              </a:spcAft>
              <a:buSzPts val="27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60" name="Google Shape;60;p7"/>
          <p:cNvSpPr txBox="1"/>
          <p:nvPr>
            <p:ph idx="6" type="body"/>
          </p:nvPr>
        </p:nvSpPr>
        <p:spPr>
          <a:xfrm>
            <a:off x="1008525" y="3086100"/>
            <a:ext cx="7656300" cy="6151500"/>
          </a:xfrm>
          <a:prstGeom prst="rect">
            <a:avLst/>
          </a:prstGeom>
        </p:spPr>
        <p:txBody>
          <a:bodyPr anchorCtr="0" anchor="t" bIns="0" lIns="0" spcFirstLastPara="1" rIns="0" wrap="square" tIns="0">
            <a:noAutofit/>
          </a:bodyPr>
          <a:lstStyle>
            <a:lvl1pPr indent="-361950" lvl="0" marL="457200">
              <a:spcBef>
                <a:spcPts val="640"/>
              </a:spcBef>
              <a:spcAft>
                <a:spcPts val="0"/>
              </a:spcAft>
              <a:buClr>
                <a:srgbClr val="05041D"/>
              </a:buClr>
              <a:buSzPts val="2100"/>
              <a:buChar char="•"/>
              <a:defRPr b="0" sz="2100">
                <a:solidFill>
                  <a:srgbClr val="05041D"/>
                </a:solidFill>
              </a:defRPr>
            </a:lvl1pPr>
            <a:lvl2pPr indent="-361950" lvl="1" marL="914400">
              <a:spcBef>
                <a:spcPts val="560"/>
              </a:spcBef>
              <a:spcAft>
                <a:spcPts val="0"/>
              </a:spcAft>
              <a:buClr>
                <a:srgbClr val="05041D"/>
              </a:buClr>
              <a:buSzPts val="2100"/>
              <a:buChar char="–"/>
              <a:defRPr sz="2100">
                <a:solidFill>
                  <a:srgbClr val="05041D"/>
                </a:solidFill>
              </a:defRPr>
            </a:lvl2pPr>
            <a:lvl3pPr indent="-361950" lvl="2" marL="1371600">
              <a:spcBef>
                <a:spcPts val="480"/>
              </a:spcBef>
              <a:spcAft>
                <a:spcPts val="0"/>
              </a:spcAft>
              <a:buClr>
                <a:srgbClr val="05041D"/>
              </a:buClr>
              <a:buSzPts val="2100"/>
              <a:buChar char="•"/>
              <a:defRPr>
                <a:solidFill>
                  <a:srgbClr val="05041D"/>
                </a:solidFill>
              </a:defRPr>
            </a:lvl3pPr>
            <a:lvl4pPr indent="-361950" lvl="3" marL="1828800">
              <a:spcBef>
                <a:spcPts val="400"/>
              </a:spcBef>
              <a:spcAft>
                <a:spcPts val="0"/>
              </a:spcAft>
              <a:buClr>
                <a:srgbClr val="05041D"/>
              </a:buClr>
              <a:buSzPts val="2100"/>
              <a:buChar char="–"/>
              <a:defRPr b="0" sz="2100">
                <a:solidFill>
                  <a:srgbClr val="05041D"/>
                </a:solidFill>
              </a:defRPr>
            </a:lvl4pPr>
            <a:lvl5pPr indent="-361950" lvl="4" marL="22860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5pPr>
            <a:lvl6pPr indent="-361950" lvl="5" marL="27432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6pPr>
            <a:lvl7pPr indent="-361950" lvl="6" marL="32004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7pPr>
            <a:lvl8pPr indent="-361950" lvl="7" marL="36576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8pPr>
            <a:lvl9pPr indent="-361950" lvl="8" marL="41148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type="titleOnly">
  <p:cSld name="TITLE_ONLY">
    <p:bg>
      <p:bgPr>
        <a:solidFill>
          <a:srgbClr val="05041D"/>
        </a:solidFill>
      </p:bgPr>
    </p:bg>
    <p:spTree>
      <p:nvGrpSpPr>
        <p:cNvPr id="61" name="Shape 61"/>
        <p:cNvGrpSpPr/>
        <p:nvPr/>
      </p:nvGrpSpPr>
      <p:grpSpPr>
        <a:xfrm>
          <a:off x="0" y="0"/>
          <a:ext cx="0" cy="0"/>
          <a:chOff x="0" y="0"/>
          <a:chExt cx="0" cy="0"/>
        </a:xfrm>
      </p:grpSpPr>
      <p:sp>
        <p:nvSpPr>
          <p:cNvPr id="62" name="Google Shape;62;p8"/>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Clr>
                <a:srgbClr val="FAF0CA"/>
              </a:buClr>
              <a:buSzPts val="1500"/>
              <a:buChar char="•"/>
              <a:defRPr sz="1500">
                <a:solidFill>
                  <a:srgbClr val="FAF0CA"/>
                </a:solidFill>
              </a:defRPr>
            </a:lvl1pPr>
            <a:lvl2pPr indent="-323850" lvl="1" marL="914400" rtl="0">
              <a:spcBef>
                <a:spcPts val="560"/>
              </a:spcBef>
              <a:spcAft>
                <a:spcPts val="0"/>
              </a:spcAft>
              <a:buClr>
                <a:srgbClr val="FAF0CA"/>
              </a:buClr>
              <a:buSzPts val="1500"/>
              <a:buChar char="–"/>
              <a:defRPr b="1" sz="1500">
                <a:solidFill>
                  <a:srgbClr val="FAF0CA"/>
                </a:solidFill>
              </a:defRPr>
            </a:lvl2pPr>
            <a:lvl3pPr indent="-323850" lvl="2" marL="1371600" rtl="0">
              <a:spcBef>
                <a:spcPts val="480"/>
              </a:spcBef>
              <a:spcAft>
                <a:spcPts val="0"/>
              </a:spcAft>
              <a:buClr>
                <a:srgbClr val="FAF0CA"/>
              </a:buClr>
              <a:buSzPts val="1500"/>
              <a:buChar char="•"/>
              <a:defRPr b="1" sz="1500">
                <a:solidFill>
                  <a:srgbClr val="FAF0CA"/>
                </a:solidFill>
              </a:defRPr>
            </a:lvl3pPr>
            <a:lvl4pPr indent="-323850" lvl="3" marL="1828800" rtl="0">
              <a:spcBef>
                <a:spcPts val="400"/>
              </a:spcBef>
              <a:spcAft>
                <a:spcPts val="0"/>
              </a:spcAft>
              <a:buClr>
                <a:srgbClr val="FAF0CA"/>
              </a:buClr>
              <a:buSzPts val="1500"/>
              <a:buChar char="–"/>
              <a:defRPr>
                <a:solidFill>
                  <a:srgbClr val="FAF0CA"/>
                </a:solidFill>
              </a:defRPr>
            </a:lvl4pPr>
            <a:lvl5pPr indent="-323850" lvl="4" marL="22860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63" name="Google Shape;63;p8"/>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Clr>
                <a:srgbClr val="FAF0CA"/>
              </a:buClr>
              <a:buSzPts val="1500"/>
              <a:buChar char="•"/>
              <a:defRPr sz="1500">
                <a:solidFill>
                  <a:srgbClr val="FAF0CA"/>
                </a:solidFill>
              </a:defRPr>
            </a:lvl1pPr>
            <a:lvl2pPr indent="-323850" lvl="1" marL="914400" rtl="0" algn="ctr">
              <a:spcBef>
                <a:spcPts val="560"/>
              </a:spcBef>
              <a:spcAft>
                <a:spcPts val="0"/>
              </a:spcAft>
              <a:buClr>
                <a:srgbClr val="FAF0CA"/>
              </a:buClr>
              <a:buSzPts val="1500"/>
              <a:buChar char="–"/>
              <a:defRPr b="1" sz="1500">
                <a:solidFill>
                  <a:srgbClr val="FAF0CA"/>
                </a:solidFill>
              </a:defRPr>
            </a:lvl2pPr>
            <a:lvl3pPr indent="-323850" lvl="2" marL="1371600" rtl="0" algn="ctr">
              <a:spcBef>
                <a:spcPts val="480"/>
              </a:spcBef>
              <a:spcAft>
                <a:spcPts val="0"/>
              </a:spcAft>
              <a:buClr>
                <a:srgbClr val="FAF0CA"/>
              </a:buClr>
              <a:buSzPts val="1500"/>
              <a:buChar char="•"/>
              <a:defRPr b="1" sz="1500">
                <a:solidFill>
                  <a:srgbClr val="FAF0CA"/>
                </a:solidFill>
              </a:defRPr>
            </a:lvl3pPr>
            <a:lvl4pPr indent="-323850" lvl="3" marL="1828800" rtl="0" algn="ctr">
              <a:spcBef>
                <a:spcPts val="400"/>
              </a:spcBef>
              <a:spcAft>
                <a:spcPts val="0"/>
              </a:spcAft>
              <a:buClr>
                <a:srgbClr val="FAF0CA"/>
              </a:buClr>
              <a:buSzPts val="1500"/>
              <a:buChar char="–"/>
              <a:defRPr>
                <a:solidFill>
                  <a:srgbClr val="FAF0CA"/>
                </a:solidFill>
              </a:defRPr>
            </a:lvl4pPr>
            <a:lvl5pPr indent="-323850" lvl="4" marL="22860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64" name="Google Shape;64;p8"/>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Clr>
                <a:srgbClr val="FAF0CA"/>
              </a:buClr>
              <a:buSzPts val="1500"/>
              <a:buChar char="•"/>
              <a:defRPr sz="1500">
                <a:solidFill>
                  <a:srgbClr val="FAF0CA"/>
                </a:solidFill>
              </a:defRPr>
            </a:lvl1pPr>
            <a:lvl2pPr indent="-323850" lvl="1" marL="914400" rtl="0" algn="r">
              <a:spcBef>
                <a:spcPts val="560"/>
              </a:spcBef>
              <a:spcAft>
                <a:spcPts val="0"/>
              </a:spcAft>
              <a:buClr>
                <a:srgbClr val="FAF0CA"/>
              </a:buClr>
              <a:buSzPts val="1500"/>
              <a:buChar char="–"/>
              <a:defRPr b="1" sz="1500">
                <a:solidFill>
                  <a:srgbClr val="FAF0CA"/>
                </a:solidFill>
              </a:defRPr>
            </a:lvl2pPr>
            <a:lvl3pPr indent="-323850" lvl="2" marL="1371600" rtl="0" algn="r">
              <a:spcBef>
                <a:spcPts val="480"/>
              </a:spcBef>
              <a:spcAft>
                <a:spcPts val="0"/>
              </a:spcAft>
              <a:buClr>
                <a:srgbClr val="FAF0CA"/>
              </a:buClr>
              <a:buSzPts val="1500"/>
              <a:buChar char="•"/>
              <a:defRPr b="1" sz="1500">
                <a:solidFill>
                  <a:srgbClr val="FAF0CA"/>
                </a:solidFill>
              </a:defRPr>
            </a:lvl3pPr>
            <a:lvl4pPr indent="-323850" lvl="3" marL="1828800" rtl="0" algn="r">
              <a:spcBef>
                <a:spcPts val="400"/>
              </a:spcBef>
              <a:spcAft>
                <a:spcPts val="0"/>
              </a:spcAft>
              <a:buClr>
                <a:srgbClr val="FAF0CA"/>
              </a:buClr>
              <a:buSzPts val="1500"/>
              <a:buChar char="–"/>
              <a:defRPr>
                <a:solidFill>
                  <a:srgbClr val="FAF0CA"/>
                </a:solidFill>
              </a:defRPr>
            </a:lvl4pPr>
            <a:lvl5pPr indent="-323850" lvl="4" marL="22860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65" name="Google Shape;65;p8"/>
          <p:cNvSpPr/>
          <p:nvPr>
            <p:ph idx="4" type="pic"/>
          </p:nvPr>
        </p:nvSpPr>
        <p:spPr>
          <a:xfrm>
            <a:off x="13162650" y="1028700"/>
            <a:ext cx="4096500" cy="8210700"/>
          </a:xfrm>
          <a:prstGeom prst="roundRect">
            <a:avLst>
              <a:gd fmla="val 8637" name="adj"/>
            </a:avLst>
          </a:prstGeom>
          <a:noFill/>
          <a:ln>
            <a:noFill/>
          </a:ln>
        </p:spPr>
      </p:sp>
      <p:sp>
        <p:nvSpPr>
          <p:cNvPr id="66" name="Google Shape;66;p8"/>
          <p:cNvSpPr/>
          <p:nvPr>
            <p:ph idx="5" type="pic"/>
          </p:nvPr>
        </p:nvSpPr>
        <p:spPr>
          <a:xfrm>
            <a:off x="1008525" y="1028700"/>
            <a:ext cx="5018400" cy="5806200"/>
          </a:xfrm>
          <a:prstGeom prst="roundRect">
            <a:avLst>
              <a:gd fmla="val 8637" name="adj"/>
            </a:avLst>
          </a:prstGeom>
          <a:noFill/>
          <a:ln>
            <a:noFill/>
          </a:ln>
        </p:spPr>
      </p:sp>
      <p:sp>
        <p:nvSpPr>
          <p:cNvPr id="67" name="Google Shape;67;p8"/>
          <p:cNvSpPr/>
          <p:nvPr>
            <p:ph idx="6" type="pic"/>
          </p:nvPr>
        </p:nvSpPr>
        <p:spPr>
          <a:xfrm>
            <a:off x="6884325" y="1028700"/>
            <a:ext cx="5424900" cy="3771000"/>
          </a:xfrm>
          <a:prstGeom prst="roundRect">
            <a:avLst>
              <a:gd fmla="val 8637" name="adj"/>
            </a:avLst>
          </a:prstGeom>
          <a:noFill/>
          <a:ln>
            <a:noFill/>
          </a:ln>
        </p:spPr>
      </p:sp>
      <p:sp>
        <p:nvSpPr>
          <p:cNvPr id="68" name="Google Shape;68;p8"/>
          <p:cNvSpPr/>
          <p:nvPr>
            <p:ph idx="7" type="pic"/>
          </p:nvPr>
        </p:nvSpPr>
        <p:spPr>
          <a:xfrm>
            <a:off x="6884325" y="5487350"/>
            <a:ext cx="5424900" cy="3771000"/>
          </a:xfrm>
          <a:prstGeom prst="roundRect">
            <a:avLst>
              <a:gd fmla="val 8637" name="adj"/>
            </a:avLst>
          </a:prstGeom>
          <a:noFill/>
          <a:ln>
            <a:noFill/>
          </a:ln>
        </p:spPr>
      </p:sp>
      <p:sp>
        <p:nvSpPr>
          <p:cNvPr id="69" name="Google Shape;69;p8"/>
          <p:cNvSpPr txBox="1"/>
          <p:nvPr>
            <p:ph idx="8" type="subTitle"/>
          </p:nvPr>
        </p:nvSpPr>
        <p:spPr>
          <a:xfrm>
            <a:off x="1028725" y="7321925"/>
            <a:ext cx="5018400" cy="2158200"/>
          </a:xfrm>
          <a:prstGeom prst="rect">
            <a:avLst/>
          </a:prstGeom>
        </p:spPr>
        <p:txBody>
          <a:bodyPr anchorCtr="0" anchor="t" bIns="0" lIns="0" spcFirstLastPara="1" rIns="0" wrap="square" tIns="0">
            <a:noAutofit/>
          </a:bodyPr>
          <a:lstStyle>
            <a:lvl1pPr lvl="0">
              <a:spcBef>
                <a:spcPts val="640"/>
              </a:spcBef>
              <a:spcAft>
                <a:spcPts val="0"/>
              </a:spcAft>
              <a:buClr>
                <a:srgbClr val="FAF0CA"/>
              </a:buClr>
              <a:buSzPts val="8000"/>
              <a:buNone/>
              <a:defRPr>
                <a:solidFill>
                  <a:srgbClr val="FAF0CA"/>
                </a:solidFill>
              </a:defRPr>
            </a:lvl1pPr>
            <a:lvl2pPr lvl="1">
              <a:spcBef>
                <a:spcPts val="560"/>
              </a:spcBef>
              <a:spcAft>
                <a:spcPts val="0"/>
              </a:spcAft>
              <a:buClr>
                <a:srgbClr val="FAF0CA"/>
              </a:buClr>
              <a:buSzPts val="2700"/>
              <a:buNone/>
              <a:defRPr>
                <a:solidFill>
                  <a:srgbClr val="FAF0CA"/>
                </a:solidFill>
              </a:defRPr>
            </a:lvl2pPr>
            <a:lvl3pPr lvl="2">
              <a:spcBef>
                <a:spcPts val="480"/>
              </a:spcBef>
              <a:spcAft>
                <a:spcPts val="0"/>
              </a:spcAft>
              <a:buClr>
                <a:srgbClr val="FAF0CA"/>
              </a:buClr>
              <a:buSzPts val="2100"/>
              <a:buNone/>
              <a:defRPr>
                <a:solidFill>
                  <a:srgbClr val="FAF0CA"/>
                </a:solidFill>
              </a:defRPr>
            </a:lvl3pPr>
            <a:lvl4pPr lvl="3">
              <a:spcBef>
                <a:spcPts val="400"/>
              </a:spcBef>
              <a:spcAft>
                <a:spcPts val="0"/>
              </a:spcAft>
              <a:buClr>
                <a:srgbClr val="FAF0CA"/>
              </a:buClr>
              <a:buSzPts val="1500"/>
              <a:buNone/>
              <a:defRPr>
                <a:solidFill>
                  <a:srgbClr val="FAF0CA"/>
                </a:solidFill>
              </a:defRPr>
            </a:lvl4pPr>
            <a:lvl5pPr lvl="4">
              <a:spcBef>
                <a:spcPts val="400"/>
              </a:spcBef>
              <a:spcAft>
                <a:spcPts val="0"/>
              </a:spcAft>
              <a:buClr>
                <a:srgbClr val="FAF0CA"/>
              </a:buClr>
              <a:buSzPts val="2000"/>
              <a:buNone/>
              <a:defRPr>
                <a:solidFill>
                  <a:srgbClr val="FAF0CA"/>
                </a:solidFill>
              </a:defRPr>
            </a:lvl5pPr>
            <a:lvl6pPr lvl="5">
              <a:spcBef>
                <a:spcPts val="400"/>
              </a:spcBef>
              <a:spcAft>
                <a:spcPts val="0"/>
              </a:spcAft>
              <a:buClr>
                <a:srgbClr val="FAF0CA"/>
              </a:buClr>
              <a:buSzPts val="2000"/>
              <a:buNone/>
              <a:defRPr>
                <a:solidFill>
                  <a:srgbClr val="FAF0CA"/>
                </a:solidFill>
              </a:defRPr>
            </a:lvl6pPr>
            <a:lvl7pPr lvl="6">
              <a:spcBef>
                <a:spcPts val="400"/>
              </a:spcBef>
              <a:spcAft>
                <a:spcPts val="0"/>
              </a:spcAft>
              <a:buClr>
                <a:srgbClr val="FAF0CA"/>
              </a:buClr>
              <a:buSzPts val="2000"/>
              <a:buNone/>
              <a:defRPr>
                <a:solidFill>
                  <a:srgbClr val="FAF0CA"/>
                </a:solidFill>
              </a:defRPr>
            </a:lvl7pPr>
            <a:lvl8pPr lvl="7">
              <a:spcBef>
                <a:spcPts val="400"/>
              </a:spcBef>
              <a:spcAft>
                <a:spcPts val="0"/>
              </a:spcAft>
              <a:buClr>
                <a:srgbClr val="FAF0CA"/>
              </a:buClr>
              <a:buSzPts val="2000"/>
              <a:buNone/>
              <a:defRPr>
                <a:solidFill>
                  <a:srgbClr val="FAF0CA"/>
                </a:solidFill>
              </a:defRPr>
            </a:lvl8pPr>
            <a:lvl9pPr lvl="8">
              <a:spcBef>
                <a:spcPts val="400"/>
              </a:spcBef>
              <a:spcAft>
                <a:spcPts val="0"/>
              </a:spcAft>
              <a:buClr>
                <a:srgbClr val="FAF0CA"/>
              </a:buClr>
              <a:buSzPts val="2000"/>
              <a:buNone/>
              <a:defRPr>
                <a:solidFill>
                  <a:srgbClr val="FAF0CA"/>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50"/>
            <a:ext cx="17409300" cy="1143000"/>
          </a:xfrm>
          <a:prstGeom prst="rect">
            <a:avLst/>
          </a:prstGeom>
          <a:noFill/>
          <a:ln>
            <a:noFill/>
          </a:ln>
        </p:spPr>
        <p:txBody>
          <a:bodyPr anchorCtr="0" anchor="b" bIns="0" lIns="0" spcFirstLastPara="1" rIns="0" wrap="square" tIns="0">
            <a:noAutofit/>
          </a:bodyPr>
          <a:lstStyle>
            <a:lvl1pPr lvl="0" marR="0" rtl="0">
              <a:lnSpc>
                <a:spcPct val="80000"/>
              </a:lnSpc>
              <a:spcBef>
                <a:spcPts val="0"/>
              </a:spcBef>
              <a:spcAft>
                <a:spcPts val="0"/>
              </a:spcAft>
              <a:buClr>
                <a:srgbClr val="05041D"/>
              </a:buClr>
              <a:buSzPts val="14000"/>
              <a:buFont typeface="Inter"/>
              <a:buNone/>
              <a:defRPr b="1" i="0" sz="14000" u="none" cap="none" strike="noStrike">
                <a:solidFill>
                  <a:srgbClr val="05041D"/>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23950"/>
            <a:ext cx="8229600" cy="4526100"/>
          </a:xfrm>
          <a:prstGeom prst="rect">
            <a:avLst/>
          </a:prstGeom>
          <a:noFill/>
          <a:ln>
            <a:noFill/>
          </a:ln>
        </p:spPr>
        <p:txBody>
          <a:bodyPr anchorCtr="0" anchor="t" bIns="0" lIns="0" spcFirstLastPara="1" rIns="0" wrap="square" tIns="0">
            <a:noAutofit/>
          </a:bodyPr>
          <a:lstStyle>
            <a:lvl1pPr indent="-736600" lvl="0" marL="457200" marR="0" rtl="0" algn="l">
              <a:lnSpc>
                <a:spcPct val="80000"/>
              </a:lnSpc>
              <a:spcBef>
                <a:spcPts val="640"/>
              </a:spcBef>
              <a:spcAft>
                <a:spcPts val="0"/>
              </a:spcAft>
              <a:buClr>
                <a:srgbClr val="05041D"/>
              </a:buClr>
              <a:buSzPts val="8000"/>
              <a:buFont typeface="Inter"/>
              <a:buChar char="•"/>
              <a:defRPr b="1" i="0" sz="8000" u="none" cap="none" strike="noStrike">
                <a:solidFill>
                  <a:srgbClr val="05041D"/>
                </a:solidFill>
                <a:latin typeface="Inter"/>
                <a:ea typeface="Inter"/>
                <a:cs typeface="Inter"/>
                <a:sym typeface="Inter"/>
              </a:defRPr>
            </a:lvl1pPr>
            <a:lvl2pPr indent="-400050" lvl="1" marL="914400" marR="0" rtl="0" algn="l">
              <a:spcBef>
                <a:spcPts val="560"/>
              </a:spcBef>
              <a:spcAft>
                <a:spcPts val="0"/>
              </a:spcAft>
              <a:buClr>
                <a:srgbClr val="05041D"/>
              </a:buClr>
              <a:buSzPts val="2700"/>
              <a:buFont typeface="Inter"/>
              <a:buChar char="–"/>
              <a:defRPr i="0" sz="2700" u="none" cap="none" strike="noStrike">
                <a:solidFill>
                  <a:srgbClr val="05041D"/>
                </a:solidFill>
                <a:latin typeface="Inter"/>
                <a:ea typeface="Inter"/>
                <a:cs typeface="Inter"/>
                <a:sym typeface="Inter"/>
              </a:defRPr>
            </a:lvl2pPr>
            <a:lvl3pPr indent="-361950" lvl="2" marL="1371600" marR="0" rtl="0" algn="l">
              <a:spcBef>
                <a:spcPts val="480"/>
              </a:spcBef>
              <a:spcAft>
                <a:spcPts val="0"/>
              </a:spcAft>
              <a:buClr>
                <a:schemeClr val="dk1"/>
              </a:buClr>
              <a:buSzPts val="2100"/>
              <a:buFont typeface="Inter"/>
              <a:buChar char="•"/>
              <a:defRPr i="0" sz="2100" u="none" cap="none" strike="noStrike">
                <a:solidFill>
                  <a:schemeClr val="dk1"/>
                </a:solidFill>
                <a:latin typeface="Inter"/>
                <a:ea typeface="Inter"/>
                <a:cs typeface="Inter"/>
                <a:sym typeface="Inter"/>
              </a:defRPr>
            </a:lvl3pPr>
            <a:lvl4pPr indent="-323850" lvl="3" marL="1828800" marR="0" rtl="0" algn="l">
              <a:spcBef>
                <a:spcPts val="400"/>
              </a:spcBef>
              <a:spcAft>
                <a:spcPts val="0"/>
              </a:spcAft>
              <a:buClr>
                <a:schemeClr val="dk1"/>
              </a:buClr>
              <a:buSzPts val="1500"/>
              <a:buFont typeface="Inter"/>
              <a:buChar char="–"/>
              <a:defRPr b="1" i="0" sz="1500" u="none" cap="none" strike="noStrike">
                <a:solidFill>
                  <a:schemeClr val="dk1"/>
                </a:solidFill>
                <a:latin typeface="Inter"/>
                <a:ea typeface="Inter"/>
                <a:cs typeface="Inter"/>
                <a:sym typeface="Inter"/>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mc:AlternateContent>
    <mc:Choice Requires="p14">
      <p:transition p14:dur="1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3" name="Shape 73"/>
        <p:cNvGrpSpPr/>
        <p:nvPr/>
      </p:nvGrpSpPr>
      <p:grpSpPr>
        <a:xfrm>
          <a:off x="0" y="0"/>
          <a:ext cx="0" cy="0"/>
          <a:chOff x="0" y="0"/>
          <a:chExt cx="0" cy="0"/>
        </a:xfrm>
      </p:grpSpPr>
      <p:sp>
        <p:nvSpPr>
          <p:cNvPr id="74" name="Google Shape;74;p9"/>
          <p:cNvSpPr txBox="1"/>
          <p:nvPr/>
        </p:nvSpPr>
        <p:spPr>
          <a:xfrm>
            <a:off x="404400" y="6426095"/>
            <a:ext cx="17479200" cy="34479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14000">
                <a:solidFill>
                  <a:srgbClr val="05041D"/>
                </a:solidFill>
                <a:latin typeface="Inter"/>
                <a:ea typeface="Inter"/>
                <a:cs typeface="Inter"/>
                <a:sym typeface="Inter"/>
              </a:rPr>
              <a:t>Credit</a:t>
            </a:r>
            <a:endParaRPr sz="14000"/>
          </a:p>
          <a:p>
            <a:pPr indent="0" lvl="0" marL="0" marR="0" rtl="0" algn="l">
              <a:lnSpc>
                <a:spcPct val="80000"/>
              </a:lnSpc>
              <a:spcBef>
                <a:spcPts val="0"/>
              </a:spcBef>
              <a:spcAft>
                <a:spcPts val="0"/>
              </a:spcAft>
              <a:buNone/>
            </a:pPr>
            <a:r>
              <a:rPr b="1" lang="en-US" sz="14000">
                <a:solidFill>
                  <a:srgbClr val="05041D"/>
                </a:solidFill>
                <a:latin typeface="Inter"/>
                <a:ea typeface="Inter"/>
                <a:cs typeface="Inter"/>
                <a:sym typeface="Inter"/>
              </a:rPr>
              <a:t>Risk Analysis</a:t>
            </a:r>
            <a:endParaRPr sz="14000"/>
          </a:p>
        </p:txBody>
      </p:sp>
      <p:pic>
        <p:nvPicPr>
          <p:cNvPr id="75" name="Google Shape;75;p9"/>
          <p:cNvPicPr preferRelativeResize="0"/>
          <p:nvPr/>
        </p:nvPicPr>
        <p:blipFill>
          <a:blip r:embed="rId3">
            <a:alphaModFix/>
          </a:blip>
          <a:stretch>
            <a:fillRect/>
          </a:stretch>
        </p:blipFill>
        <p:spPr>
          <a:xfrm>
            <a:off x="11801202" y="4000553"/>
            <a:ext cx="5972276" cy="4307671"/>
          </a:xfrm>
          <a:prstGeom prst="rect">
            <a:avLst/>
          </a:prstGeom>
          <a:noFill/>
          <a:ln>
            <a:noFill/>
          </a:ln>
        </p:spPr>
      </p:pic>
      <p:sp>
        <p:nvSpPr>
          <p:cNvPr id="76" name="Google Shape;76;p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77" name="Google Shape;77;p9"/>
          <p:cNvSpPr txBox="1"/>
          <p:nvPr/>
        </p:nvSpPr>
        <p:spPr>
          <a:xfrm>
            <a:off x="15144151" y="323050"/>
            <a:ext cx="21153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78" name="Google Shape;78;p9"/>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Group 10</a:t>
            </a:r>
            <a:endParaRPr/>
          </a:p>
        </p:txBody>
      </p:sp>
      <p:pic>
        <p:nvPicPr>
          <p:cNvPr id="79" name="Google Shape;79;p9"/>
          <p:cNvPicPr preferRelativeResize="0"/>
          <p:nvPr/>
        </p:nvPicPr>
        <p:blipFill>
          <a:blip r:embed="rId4">
            <a:alphaModFix/>
          </a:blip>
          <a:stretch>
            <a:fillRect/>
          </a:stretch>
        </p:blipFill>
        <p:spPr>
          <a:xfrm>
            <a:off x="15716800" y="5705873"/>
            <a:ext cx="1332728" cy="1335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11" name="Shape 411"/>
        <p:cNvGrpSpPr/>
        <p:nvPr/>
      </p:nvGrpSpPr>
      <p:grpSpPr>
        <a:xfrm>
          <a:off x="0" y="0"/>
          <a:ext cx="0" cy="0"/>
          <a:chOff x="0" y="0"/>
          <a:chExt cx="0" cy="0"/>
        </a:xfrm>
      </p:grpSpPr>
      <p:sp>
        <p:nvSpPr>
          <p:cNvPr id="412" name="Google Shape;412;p18"/>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Imbalanced Dataset</a:t>
            </a:r>
            <a:endParaRPr sz="100">
              <a:latin typeface="Inter"/>
              <a:ea typeface="Inter"/>
              <a:cs typeface="Inter"/>
              <a:sym typeface="Inter"/>
            </a:endParaRPr>
          </a:p>
        </p:txBody>
      </p:sp>
      <p:sp>
        <p:nvSpPr>
          <p:cNvPr id="413" name="Google Shape;413;p1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14" name="Google Shape;414;p18"/>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15" name="Google Shape;415;p18"/>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a:p>
        </p:txBody>
      </p:sp>
      <p:pic>
        <p:nvPicPr>
          <p:cNvPr id="416" name="Google Shape;416;p18"/>
          <p:cNvPicPr preferRelativeResize="0"/>
          <p:nvPr/>
        </p:nvPicPr>
        <p:blipFill>
          <a:blip r:embed="rId3">
            <a:alphaModFix/>
          </a:blip>
          <a:stretch>
            <a:fillRect/>
          </a:stretch>
        </p:blipFill>
        <p:spPr>
          <a:xfrm>
            <a:off x="5662729" y="2313500"/>
            <a:ext cx="6962541" cy="5281150"/>
          </a:xfrm>
          <a:prstGeom prst="rect">
            <a:avLst/>
          </a:prstGeom>
          <a:noFill/>
          <a:ln>
            <a:noFill/>
          </a:ln>
        </p:spPr>
      </p:pic>
      <p:sp>
        <p:nvSpPr>
          <p:cNvPr id="417" name="Google Shape;417;p18"/>
          <p:cNvSpPr txBox="1"/>
          <p:nvPr/>
        </p:nvSpPr>
        <p:spPr>
          <a:xfrm>
            <a:off x="5024050" y="8093600"/>
            <a:ext cx="8242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dk1"/>
                </a:solidFill>
                <a:latin typeface="Inter"/>
                <a:ea typeface="Inter"/>
                <a:cs typeface="Inter"/>
                <a:sym typeface="Inter"/>
              </a:rPr>
              <a:t>“</a:t>
            </a:r>
            <a:r>
              <a:rPr b="1" lang="en-US" sz="2800">
                <a:solidFill>
                  <a:schemeClr val="dk1"/>
                </a:solidFill>
                <a:latin typeface="Inter"/>
                <a:ea typeface="Inter"/>
                <a:cs typeface="Inter"/>
                <a:sym typeface="Inter"/>
              </a:rPr>
              <a:t>Classifers may perform poorly on the minority class”​</a:t>
            </a:r>
            <a:endParaRPr b="1" sz="2800">
              <a:solidFill>
                <a:schemeClr val="dk1"/>
              </a:solidFill>
              <a:latin typeface="Inter"/>
              <a:ea typeface="Inter"/>
              <a:cs typeface="Inter"/>
              <a:sym typeface="Inter"/>
            </a:endParaRPr>
          </a:p>
        </p:txBody>
      </p:sp>
      <p:sp>
        <p:nvSpPr>
          <p:cNvPr id="418" name="Google Shape;418;p18"/>
          <p:cNvSpPr txBox="1"/>
          <p:nvPr/>
        </p:nvSpPr>
        <p:spPr>
          <a:xfrm>
            <a:off x="6921300" y="7667125"/>
            <a:ext cx="444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STAT3011_2324_GP10/Kelvin/stat3011 project2 eda p1.ipynb/line37</a:t>
            </a:r>
            <a:endParaRPr sz="1200">
              <a:solidFill>
                <a:schemeClr val="dk1"/>
              </a:solidFill>
              <a:highlight>
                <a:srgbClr val="F3F2F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22" name="Shape 422"/>
        <p:cNvGrpSpPr/>
        <p:nvPr/>
      </p:nvGrpSpPr>
      <p:grpSpPr>
        <a:xfrm>
          <a:off x="0" y="0"/>
          <a:ext cx="0" cy="0"/>
          <a:chOff x="0" y="0"/>
          <a:chExt cx="0" cy="0"/>
        </a:xfrm>
      </p:grpSpPr>
      <p:sp>
        <p:nvSpPr>
          <p:cNvPr id="423" name="Google Shape;423;p19"/>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Handling missing value</a:t>
            </a:r>
            <a:endParaRPr sz="100">
              <a:latin typeface="Inter"/>
              <a:ea typeface="Inter"/>
              <a:cs typeface="Inter"/>
              <a:sym typeface="Inter"/>
            </a:endParaRPr>
          </a:p>
        </p:txBody>
      </p:sp>
      <p:sp>
        <p:nvSpPr>
          <p:cNvPr id="424" name="Google Shape;424;p1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25" name="Google Shape;425;p19"/>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26" name="Google Shape;426;p19"/>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427" name="Google Shape;427;p19"/>
          <p:cNvSpPr txBox="1"/>
          <p:nvPr/>
        </p:nvSpPr>
        <p:spPr>
          <a:xfrm>
            <a:off x="4159300" y="7652925"/>
            <a:ext cx="9971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chemeClr val="dk1"/>
                </a:solidFill>
                <a:latin typeface="Inter"/>
                <a:ea typeface="Inter"/>
                <a:cs typeface="Inter"/>
                <a:sym typeface="Inter"/>
              </a:rPr>
              <a:t>“</a:t>
            </a:r>
            <a:r>
              <a:rPr b="1" lang="en-US" sz="3100">
                <a:solidFill>
                  <a:schemeClr val="dk1"/>
                </a:solidFill>
                <a:latin typeface="Inter"/>
                <a:ea typeface="Inter"/>
                <a:cs typeface="Inter"/>
                <a:sym typeface="Inter"/>
              </a:rPr>
              <a:t>Determined</a:t>
            </a:r>
            <a:r>
              <a:rPr b="1" lang="en-US" sz="3100">
                <a:solidFill>
                  <a:schemeClr val="dk1"/>
                </a:solidFill>
                <a:latin typeface="Inter"/>
                <a:ea typeface="Inter"/>
                <a:cs typeface="Inter"/>
                <a:sym typeface="Inter"/>
              </a:rPr>
              <a:t> to input missing value with median”</a:t>
            </a:r>
            <a:endParaRPr b="1" sz="3100">
              <a:solidFill>
                <a:schemeClr val="dk1"/>
              </a:solidFill>
              <a:latin typeface="Inter"/>
              <a:ea typeface="Inter"/>
              <a:cs typeface="Inter"/>
              <a:sym typeface="Inter"/>
            </a:endParaRPr>
          </a:p>
        </p:txBody>
      </p:sp>
      <p:pic>
        <p:nvPicPr>
          <p:cNvPr id="428" name="Google Shape;428;p19"/>
          <p:cNvPicPr preferRelativeResize="0"/>
          <p:nvPr/>
        </p:nvPicPr>
        <p:blipFill rotWithShape="1">
          <a:blip r:embed="rId3">
            <a:alphaModFix/>
          </a:blip>
          <a:srcRect b="7747" l="0" r="0" t="6547"/>
          <a:stretch/>
        </p:blipFill>
        <p:spPr>
          <a:xfrm>
            <a:off x="6401500" y="2219161"/>
            <a:ext cx="5130345" cy="3305431"/>
          </a:xfrm>
          <a:prstGeom prst="rect">
            <a:avLst/>
          </a:prstGeom>
          <a:noFill/>
          <a:ln>
            <a:noFill/>
          </a:ln>
        </p:spPr>
      </p:pic>
      <p:pic>
        <p:nvPicPr>
          <p:cNvPr id="429" name="Google Shape;429;p19"/>
          <p:cNvPicPr preferRelativeResize="0"/>
          <p:nvPr/>
        </p:nvPicPr>
        <p:blipFill rotWithShape="1">
          <a:blip r:embed="rId4">
            <a:alphaModFix/>
          </a:blip>
          <a:srcRect b="10666" l="0" r="0" t="0"/>
          <a:stretch/>
        </p:blipFill>
        <p:spPr>
          <a:xfrm>
            <a:off x="12116605" y="2173525"/>
            <a:ext cx="5130344" cy="3396704"/>
          </a:xfrm>
          <a:prstGeom prst="rect">
            <a:avLst/>
          </a:prstGeom>
          <a:noFill/>
          <a:ln>
            <a:noFill/>
          </a:ln>
        </p:spPr>
      </p:pic>
      <p:sp>
        <p:nvSpPr>
          <p:cNvPr id="430" name="Google Shape;430;p19"/>
          <p:cNvSpPr txBox="1"/>
          <p:nvPr/>
        </p:nvSpPr>
        <p:spPr>
          <a:xfrm>
            <a:off x="6401500" y="5570229"/>
            <a:ext cx="5130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chemeClr val="dk1"/>
                </a:solidFill>
                <a:latin typeface="Inter"/>
                <a:ea typeface="Inter"/>
                <a:cs typeface="Inter"/>
                <a:sym typeface="Inter"/>
              </a:rPr>
              <a:t>Boxplot of </a:t>
            </a:r>
            <a:r>
              <a:rPr b="1" lang="en-US" sz="2300">
                <a:solidFill>
                  <a:schemeClr val="dk1"/>
                </a:solidFill>
                <a:latin typeface="Inter"/>
                <a:ea typeface="Inter"/>
                <a:cs typeface="Inter"/>
                <a:sym typeface="Inter"/>
              </a:rPr>
              <a:t>monthly</a:t>
            </a:r>
            <a:r>
              <a:rPr b="1" lang="en-US" sz="2300">
                <a:solidFill>
                  <a:schemeClr val="dk1"/>
                </a:solidFill>
                <a:latin typeface="Inter"/>
                <a:ea typeface="Inter"/>
                <a:cs typeface="Inter"/>
                <a:sym typeface="Inter"/>
              </a:rPr>
              <a:t> income</a:t>
            </a:r>
            <a:endParaRPr b="1" sz="2300">
              <a:solidFill>
                <a:schemeClr val="dk1"/>
              </a:solidFill>
              <a:latin typeface="Inter"/>
              <a:ea typeface="Inter"/>
              <a:cs typeface="Inter"/>
              <a:sym typeface="Inter"/>
            </a:endParaRPr>
          </a:p>
        </p:txBody>
      </p:sp>
      <p:sp>
        <p:nvSpPr>
          <p:cNvPr id="431" name="Google Shape;431;p19"/>
          <p:cNvSpPr txBox="1"/>
          <p:nvPr/>
        </p:nvSpPr>
        <p:spPr>
          <a:xfrm>
            <a:off x="12116559" y="5570229"/>
            <a:ext cx="5130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chemeClr val="dk1"/>
                </a:solidFill>
                <a:latin typeface="Inter"/>
                <a:ea typeface="Inter"/>
                <a:cs typeface="Inter"/>
                <a:sym typeface="Inter"/>
              </a:rPr>
              <a:t>Boxplot of </a:t>
            </a:r>
            <a:r>
              <a:rPr b="1" lang="en-US" sz="2300">
                <a:solidFill>
                  <a:schemeClr val="dk1"/>
                </a:solidFill>
                <a:latin typeface="Inter"/>
                <a:ea typeface="Inter"/>
                <a:cs typeface="Inter"/>
                <a:sym typeface="Inter"/>
              </a:rPr>
              <a:t>number of dependents</a:t>
            </a:r>
            <a:endParaRPr b="1" sz="2300">
              <a:solidFill>
                <a:schemeClr val="dk1"/>
              </a:solidFill>
              <a:latin typeface="Inter"/>
              <a:ea typeface="Inter"/>
              <a:cs typeface="Inter"/>
              <a:sym typeface="Inter"/>
            </a:endParaRPr>
          </a:p>
        </p:txBody>
      </p:sp>
      <p:pic>
        <p:nvPicPr>
          <p:cNvPr id="432" name="Google Shape;432;p19"/>
          <p:cNvPicPr preferRelativeResize="0"/>
          <p:nvPr/>
        </p:nvPicPr>
        <p:blipFill>
          <a:blip r:embed="rId5">
            <a:alphaModFix/>
          </a:blip>
          <a:stretch>
            <a:fillRect/>
          </a:stretch>
        </p:blipFill>
        <p:spPr>
          <a:xfrm>
            <a:off x="1028700" y="2751824"/>
            <a:ext cx="4862949" cy="2732650"/>
          </a:xfrm>
          <a:prstGeom prst="rect">
            <a:avLst/>
          </a:prstGeom>
          <a:noFill/>
          <a:ln>
            <a:noFill/>
          </a:ln>
        </p:spPr>
      </p:pic>
      <p:sp>
        <p:nvSpPr>
          <p:cNvPr id="433" name="Google Shape;433;p19"/>
          <p:cNvSpPr txBox="1"/>
          <p:nvPr/>
        </p:nvSpPr>
        <p:spPr>
          <a:xfrm>
            <a:off x="1028700" y="5484475"/>
            <a:ext cx="4863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chemeClr val="dk1"/>
                </a:solidFill>
                <a:latin typeface="Inter"/>
                <a:ea typeface="Inter"/>
                <a:cs typeface="Inter"/>
                <a:sym typeface="Inter"/>
              </a:rPr>
              <a:t>Column with NA</a:t>
            </a:r>
            <a:endParaRPr b="1" sz="2300">
              <a:solidFill>
                <a:schemeClr val="dk1"/>
              </a:solidFill>
              <a:latin typeface="Inter"/>
              <a:ea typeface="Inter"/>
              <a:cs typeface="Inter"/>
              <a:sym typeface="Inter"/>
            </a:endParaRPr>
          </a:p>
        </p:txBody>
      </p:sp>
      <p:sp>
        <p:nvSpPr>
          <p:cNvPr id="434" name="Google Shape;434;p19"/>
          <p:cNvSpPr txBox="1"/>
          <p:nvPr/>
        </p:nvSpPr>
        <p:spPr>
          <a:xfrm>
            <a:off x="1028700" y="9426425"/>
            <a:ext cx="8326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 Risk Analysis_euikyun.ipynb/line322 - 329</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38" name="Shape 438"/>
        <p:cNvGrpSpPr/>
        <p:nvPr/>
      </p:nvGrpSpPr>
      <p:grpSpPr>
        <a:xfrm>
          <a:off x="0" y="0"/>
          <a:ext cx="0" cy="0"/>
          <a:chOff x="0" y="0"/>
          <a:chExt cx="0" cy="0"/>
        </a:xfrm>
      </p:grpSpPr>
      <p:sp>
        <p:nvSpPr>
          <p:cNvPr id="439" name="Google Shape;439;p20"/>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Outlier Detection Method</a:t>
            </a:r>
            <a:endParaRPr sz="100">
              <a:latin typeface="Inter"/>
              <a:ea typeface="Inter"/>
              <a:cs typeface="Inter"/>
              <a:sym typeface="Inter"/>
            </a:endParaRPr>
          </a:p>
        </p:txBody>
      </p:sp>
      <p:sp>
        <p:nvSpPr>
          <p:cNvPr id="440" name="Google Shape;440;p2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41" name="Google Shape;441;p20"/>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42" name="Google Shape;442;p20"/>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443" name="Google Shape;443;p20"/>
          <p:cNvPicPr preferRelativeResize="0"/>
          <p:nvPr/>
        </p:nvPicPr>
        <p:blipFill>
          <a:blip r:embed="rId3">
            <a:alphaModFix/>
          </a:blip>
          <a:stretch>
            <a:fillRect/>
          </a:stretch>
        </p:blipFill>
        <p:spPr>
          <a:xfrm>
            <a:off x="1028700" y="2101274"/>
            <a:ext cx="7594223" cy="5205326"/>
          </a:xfrm>
          <a:prstGeom prst="rect">
            <a:avLst/>
          </a:prstGeom>
          <a:noFill/>
          <a:ln>
            <a:noFill/>
          </a:ln>
        </p:spPr>
      </p:pic>
      <p:grpSp>
        <p:nvGrpSpPr>
          <p:cNvPr id="444" name="Google Shape;444;p20"/>
          <p:cNvGrpSpPr/>
          <p:nvPr/>
        </p:nvGrpSpPr>
        <p:grpSpPr>
          <a:xfrm>
            <a:off x="10762308" y="2025625"/>
            <a:ext cx="4972920" cy="7486649"/>
            <a:chOff x="10253075" y="1715913"/>
            <a:chExt cx="7846198" cy="10262712"/>
          </a:xfrm>
        </p:grpSpPr>
        <p:pic>
          <p:nvPicPr>
            <p:cNvPr id="445" name="Google Shape;445;p20"/>
            <p:cNvPicPr preferRelativeResize="0"/>
            <p:nvPr/>
          </p:nvPicPr>
          <p:blipFill rotWithShape="1">
            <a:blip r:embed="rId4">
              <a:alphaModFix/>
            </a:blip>
            <a:srcRect b="37406" l="0" r="0" t="0"/>
            <a:stretch/>
          </p:blipFill>
          <p:spPr>
            <a:xfrm>
              <a:off x="10253075" y="1715913"/>
              <a:ext cx="7846198" cy="6439200"/>
            </a:xfrm>
            <a:prstGeom prst="rect">
              <a:avLst/>
            </a:prstGeom>
            <a:noFill/>
            <a:ln>
              <a:noFill/>
            </a:ln>
          </p:spPr>
        </p:pic>
        <p:pic>
          <p:nvPicPr>
            <p:cNvPr id="446" name="Google Shape;446;p20"/>
            <p:cNvPicPr preferRelativeResize="0"/>
            <p:nvPr/>
          </p:nvPicPr>
          <p:blipFill rotWithShape="1">
            <a:blip r:embed="rId4">
              <a:alphaModFix/>
            </a:blip>
            <a:srcRect b="0" l="0" r="0" t="62830"/>
            <a:stretch/>
          </p:blipFill>
          <p:spPr>
            <a:xfrm>
              <a:off x="10253075" y="8155100"/>
              <a:ext cx="7846198" cy="3823525"/>
            </a:xfrm>
            <a:prstGeom prst="rect">
              <a:avLst/>
            </a:prstGeom>
            <a:noFill/>
            <a:ln>
              <a:noFill/>
            </a:ln>
          </p:spPr>
        </p:pic>
      </p:grpSp>
      <p:sp>
        <p:nvSpPr>
          <p:cNvPr id="447" name="Google Shape;447;p20"/>
          <p:cNvSpPr txBox="1"/>
          <p:nvPr/>
        </p:nvSpPr>
        <p:spPr>
          <a:xfrm>
            <a:off x="858250" y="9723350"/>
            <a:ext cx="165738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Inter"/>
              <a:buChar char="●"/>
            </a:pPr>
            <a:r>
              <a:rPr lang="en-US" sz="1700">
                <a:solidFill>
                  <a:schemeClr val="dk1"/>
                </a:solidFill>
                <a:latin typeface="Inter"/>
                <a:ea typeface="Inter"/>
                <a:cs typeface="Inter"/>
                <a:sym typeface="Inter"/>
              </a:rPr>
              <a:t>The outlier detection plot could be different </a:t>
            </a:r>
            <a:r>
              <a:rPr lang="en-US" sz="1700">
                <a:solidFill>
                  <a:schemeClr val="dk1"/>
                </a:solidFill>
                <a:latin typeface="Inter"/>
                <a:ea typeface="Inter"/>
                <a:cs typeface="Inter"/>
                <a:sym typeface="Inter"/>
              </a:rPr>
              <a:t>because this plot is generated by sampling 5000 from the raw data</a:t>
            </a:r>
            <a:endParaRPr sz="1700">
              <a:solidFill>
                <a:schemeClr val="dk1"/>
              </a:solidFill>
              <a:latin typeface="Inter"/>
              <a:ea typeface="Inter"/>
              <a:cs typeface="Inter"/>
              <a:sym typeface="Inter"/>
            </a:endParaRPr>
          </a:p>
        </p:txBody>
      </p:sp>
      <p:sp>
        <p:nvSpPr>
          <p:cNvPr id="448" name="Google Shape;448;p20"/>
          <p:cNvSpPr/>
          <p:nvPr/>
        </p:nvSpPr>
        <p:spPr>
          <a:xfrm>
            <a:off x="9001125" y="4481650"/>
            <a:ext cx="1325100" cy="652500"/>
          </a:xfrm>
          <a:prstGeom prst="rightArrow">
            <a:avLst>
              <a:gd fmla="val 50000" name="adj1"/>
              <a:gd fmla="val 50000" name="adj2"/>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49" name="Google Shape;449;p20"/>
          <p:cNvSpPr txBox="1"/>
          <p:nvPr/>
        </p:nvSpPr>
        <p:spPr>
          <a:xfrm>
            <a:off x="1028700" y="7409500"/>
            <a:ext cx="1218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STAT3011_2324_GP10/Edward/Credit Risk Analysis Original Version.ipynb/line17-2</a:t>
            </a:r>
            <a:r>
              <a:rPr lang="en-US" sz="1100">
                <a:solidFill>
                  <a:schemeClr val="dk1"/>
                </a:solidFill>
              </a:rPr>
              <a:t>3</a:t>
            </a:r>
            <a:endParaRPr sz="1100">
              <a:solidFill>
                <a:schemeClr val="dk1"/>
              </a:solidFill>
            </a:endParaRPr>
          </a:p>
        </p:txBody>
      </p:sp>
      <p:sp>
        <p:nvSpPr>
          <p:cNvPr id="450" name="Google Shape;450;p20"/>
          <p:cNvSpPr txBox="1"/>
          <p:nvPr/>
        </p:nvSpPr>
        <p:spPr>
          <a:xfrm>
            <a:off x="10536150" y="9436075"/>
            <a:ext cx="781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STAT3011_2324_GP10/Edward/new basic_data_analysis Edward.ipynb/line 493-503</a:t>
            </a:r>
            <a:endParaRPr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54" name="Shape 454"/>
        <p:cNvGrpSpPr/>
        <p:nvPr/>
      </p:nvGrpSpPr>
      <p:grpSpPr>
        <a:xfrm>
          <a:off x="0" y="0"/>
          <a:ext cx="0" cy="0"/>
          <a:chOff x="0" y="0"/>
          <a:chExt cx="0" cy="0"/>
        </a:xfrm>
      </p:grpSpPr>
      <p:sp>
        <p:nvSpPr>
          <p:cNvPr id="455" name="Google Shape;455;p21"/>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New </a:t>
            </a:r>
            <a:r>
              <a:rPr b="1" lang="en-US" sz="5300">
                <a:solidFill>
                  <a:srgbClr val="05041D"/>
                </a:solidFill>
                <a:latin typeface="Inter"/>
                <a:ea typeface="Inter"/>
                <a:cs typeface="Inter"/>
                <a:sym typeface="Inter"/>
              </a:rPr>
              <a:t>Outlier Detection Method</a:t>
            </a:r>
            <a:endParaRPr sz="100">
              <a:latin typeface="Inter"/>
              <a:ea typeface="Inter"/>
              <a:cs typeface="Inter"/>
              <a:sym typeface="Inter"/>
            </a:endParaRPr>
          </a:p>
        </p:txBody>
      </p:sp>
      <p:sp>
        <p:nvSpPr>
          <p:cNvPr id="456" name="Google Shape;456;p2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57" name="Google Shape;457;p21"/>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58" name="Google Shape;458;p21"/>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459" name="Google Shape;459;p21"/>
          <p:cNvPicPr preferRelativeResize="0"/>
          <p:nvPr/>
        </p:nvPicPr>
        <p:blipFill rotWithShape="1">
          <a:blip r:embed="rId3">
            <a:alphaModFix/>
          </a:blip>
          <a:srcRect b="37054" l="0" r="0" t="38096"/>
          <a:stretch/>
        </p:blipFill>
        <p:spPr>
          <a:xfrm>
            <a:off x="218750" y="2407550"/>
            <a:ext cx="9069008" cy="3237752"/>
          </a:xfrm>
          <a:prstGeom prst="rect">
            <a:avLst/>
          </a:prstGeom>
          <a:noFill/>
          <a:ln>
            <a:noFill/>
          </a:ln>
        </p:spPr>
      </p:pic>
      <p:sp>
        <p:nvSpPr>
          <p:cNvPr id="460" name="Google Shape;460;p21"/>
          <p:cNvSpPr txBox="1"/>
          <p:nvPr/>
        </p:nvSpPr>
        <p:spPr>
          <a:xfrm>
            <a:off x="934150" y="9780425"/>
            <a:ext cx="1657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1"/>
              </a:solidFill>
              <a:latin typeface="Inter"/>
              <a:ea typeface="Inter"/>
              <a:cs typeface="Inter"/>
              <a:sym typeface="Inter"/>
            </a:endParaRPr>
          </a:p>
        </p:txBody>
      </p:sp>
      <p:sp>
        <p:nvSpPr>
          <p:cNvPr id="461" name="Google Shape;461;p21"/>
          <p:cNvSpPr txBox="1"/>
          <p:nvPr/>
        </p:nvSpPr>
        <p:spPr>
          <a:xfrm>
            <a:off x="10073200" y="2072388"/>
            <a:ext cx="7943400" cy="7450200"/>
          </a:xfrm>
          <a:prstGeom prst="rect">
            <a:avLst/>
          </a:prstGeom>
          <a:noFill/>
          <a:ln>
            <a:noFill/>
          </a:ln>
        </p:spPr>
        <p:txBody>
          <a:bodyPr anchorCtr="0" anchor="t" bIns="91425" lIns="57150" spcFirstLastPara="1" rIns="91425" wrap="square" tIns="91425">
            <a:noAutofit/>
          </a:bodyPr>
          <a:lstStyle/>
          <a:p>
            <a:pPr indent="-482600" lvl="0" marL="457200" rtl="0" algn="l">
              <a:spcBef>
                <a:spcPts val="0"/>
              </a:spcBef>
              <a:spcAft>
                <a:spcPts val="0"/>
              </a:spcAft>
              <a:buClr>
                <a:srgbClr val="05041D"/>
              </a:buClr>
              <a:buSzPts val="4000"/>
              <a:buFont typeface="Inter"/>
              <a:buAutoNum type="arabicPeriod"/>
            </a:pPr>
            <a:r>
              <a:rPr b="1" lang="en-US" sz="4000">
                <a:solidFill>
                  <a:srgbClr val="05041D"/>
                </a:solidFill>
                <a:latin typeface="Inter"/>
                <a:ea typeface="Inter"/>
                <a:cs typeface="Inter"/>
                <a:sym typeface="Inter"/>
              </a:rPr>
              <a:t>Isolation Forest</a:t>
            </a:r>
            <a:endParaRPr b="1"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Using binary tree methods </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Unique properties &gt; outliers</a:t>
            </a:r>
            <a:endParaRPr sz="4000">
              <a:solidFill>
                <a:srgbClr val="05041D"/>
              </a:solidFill>
              <a:latin typeface="Inter"/>
              <a:ea typeface="Inter"/>
              <a:cs typeface="Inter"/>
              <a:sym typeface="Inter"/>
            </a:endParaRPr>
          </a:p>
          <a:p>
            <a:pPr indent="0" lvl="0" marL="0" rtl="0" algn="l">
              <a:spcBef>
                <a:spcPts val="0"/>
              </a:spcBef>
              <a:spcAft>
                <a:spcPts val="0"/>
              </a:spcAft>
              <a:buNone/>
            </a:pPr>
            <a:r>
              <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AutoNum type="arabicPeriod"/>
            </a:pPr>
            <a:r>
              <a:rPr b="1" lang="en-US" sz="4000">
                <a:solidFill>
                  <a:srgbClr val="05041D"/>
                </a:solidFill>
                <a:latin typeface="Inter"/>
                <a:ea typeface="Inter"/>
                <a:cs typeface="Inter"/>
                <a:sym typeface="Inter"/>
              </a:rPr>
              <a:t>Density Based Spatial Clustering of </a:t>
            </a:r>
            <a:r>
              <a:rPr b="1" lang="en-US" sz="4000">
                <a:solidFill>
                  <a:srgbClr val="05041D"/>
                </a:solidFill>
                <a:latin typeface="Inter"/>
                <a:ea typeface="Inter"/>
                <a:cs typeface="Inter"/>
                <a:sym typeface="Inter"/>
              </a:rPr>
              <a:t>Applications</a:t>
            </a:r>
            <a:r>
              <a:rPr b="1" lang="en-US" sz="4000">
                <a:solidFill>
                  <a:srgbClr val="05041D"/>
                </a:solidFill>
                <a:latin typeface="Inter"/>
                <a:ea typeface="Inter"/>
                <a:cs typeface="Inter"/>
                <a:sym typeface="Inter"/>
              </a:rPr>
              <a:t> with noise(DBSCAN)</a:t>
            </a:r>
            <a:endParaRPr b="1"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Group data to point</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Low density &gt; outliers</a:t>
            </a:r>
            <a:endParaRPr sz="4000">
              <a:solidFill>
                <a:srgbClr val="05041D"/>
              </a:solidFill>
              <a:latin typeface="Inter"/>
              <a:ea typeface="Inter"/>
              <a:cs typeface="Inter"/>
              <a:sym typeface="Inter"/>
            </a:endParaRPr>
          </a:p>
          <a:p>
            <a:pPr indent="0" lvl="0" marL="457200" rtl="0" algn="l">
              <a:spcBef>
                <a:spcPts val="0"/>
              </a:spcBef>
              <a:spcAft>
                <a:spcPts val="0"/>
              </a:spcAft>
              <a:buNone/>
            </a:pPr>
            <a:r>
              <a:t/>
            </a:r>
            <a:endParaRPr b="1" sz="4000">
              <a:solidFill>
                <a:srgbClr val="05041D"/>
              </a:solidFill>
              <a:latin typeface="Inter"/>
              <a:ea typeface="Inter"/>
              <a:cs typeface="Inter"/>
              <a:sym typeface="Inter"/>
            </a:endParaRPr>
          </a:p>
          <a:p>
            <a:pPr indent="0" lvl="0" marL="0" rtl="0" algn="l">
              <a:spcBef>
                <a:spcPts val="0"/>
              </a:spcBef>
              <a:spcAft>
                <a:spcPts val="0"/>
              </a:spcAft>
              <a:buNone/>
            </a:pPr>
            <a:r>
              <a:t/>
            </a:r>
            <a:endParaRPr b="1" sz="4000">
              <a:solidFill>
                <a:srgbClr val="05041D"/>
              </a:solidFill>
              <a:latin typeface="Inter"/>
              <a:ea typeface="Inter"/>
              <a:cs typeface="Inter"/>
              <a:sym typeface="Inter"/>
            </a:endParaRPr>
          </a:p>
        </p:txBody>
      </p:sp>
      <p:sp>
        <p:nvSpPr>
          <p:cNvPr id="462" name="Google Shape;462;p21"/>
          <p:cNvSpPr txBox="1"/>
          <p:nvPr/>
        </p:nvSpPr>
        <p:spPr>
          <a:xfrm>
            <a:off x="218750" y="5620488"/>
            <a:ext cx="794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STAT3011_2324_GP10/Edward/new basic_data_analysis Edward.ipynb/line 493-503</a:t>
            </a:r>
            <a:endParaRPr sz="1000">
              <a:solidFill>
                <a:srgbClr val="05041D"/>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66" name="Shape 466"/>
        <p:cNvGrpSpPr/>
        <p:nvPr/>
      </p:nvGrpSpPr>
      <p:grpSpPr>
        <a:xfrm>
          <a:off x="0" y="0"/>
          <a:ext cx="0" cy="0"/>
          <a:chOff x="0" y="0"/>
          <a:chExt cx="0" cy="0"/>
        </a:xfrm>
      </p:grpSpPr>
      <p:sp>
        <p:nvSpPr>
          <p:cNvPr id="467" name="Google Shape;467;p22"/>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New Outlier Detection Method</a:t>
            </a:r>
            <a:endParaRPr sz="100">
              <a:latin typeface="Inter"/>
              <a:ea typeface="Inter"/>
              <a:cs typeface="Inter"/>
              <a:sym typeface="Inter"/>
            </a:endParaRPr>
          </a:p>
        </p:txBody>
      </p:sp>
      <p:sp>
        <p:nvSpPr>
          <p:cNvPr id="468" name="Google Shape;468;p2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69" name="Google Shape;469;p22"/>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70" name="Google Shape;470;p22"/>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471" name="Google Shape;471;p22"/>
          <p:cNvPicPr preferRelativeResize="0"/>
          <p:nvPr/>
        </p:nvPicPr>
        <p:blipFill rotWithShape="1">
          <a:blip r:embed="rId3">
            <a:alphaModFix/>
          </a:blip>
          <a:srcRect b="12109" l="0" r="0" t="62720"/>
          <a:stretch/>
        </p:blipFill>
        <p:spPr>
          <a:xfrm>
            <a:off x="0" y="3001375"/>
            <a:ext cx="9550327" cy="3453699"/>
          </a:xfrm>
          <a:prstGeom prst="rect">
            <a:avLst/>
          </a:prstGeom>
          <a:noFill/>
          <a:ln>
            <a:noFill/>
          </a:ln>
        </p:spPr>
      </p:pic>
      <p:sp>
        <p:nvSpPr>
          <p:cNvPr id="472" name="Google Shape;472;p22"/>
          <p:cNvSpPr txBox="1"/>
          <p:nvPr/>
        </p:nvSpPr>
        <p:spPr>
          <a:xfrm>
            <a:off x="934150" y="9780425"/>
            <a:ext cx="1657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1"/>
              </a:solidFill>
              <a:latin typeface="Inter"/>
              <a:ea typeface="Inter"/>
              <a:cs typeface="Inter"/>
              <a:sym typeface="Inter"/>
            </a:endParaRPr>
          </a:p>
        </p:txBody>
      </p:sp>
      <p:sp>
        <p:nvSpPr>
          <p:cNvPr id="473" name="Google Shape;473;p22"/>
          <p:cNvSpPr txBox="1"/>
          <p:nvPr/>
        </p:nvSpPr>
        <p:spPr>
          <a:xfrm>
            <a:off x="10073200" y="2072388"/>
            <a:ext cx="7943400" cy="7450200"/>
          </a:xfrm>
          <a:prstGeom prst="rect">
            <a:avLst/>
          </a:prstGeom>
          <a:noFill/>
          <a:ln>
            <a:noFill/>
          </a:ln>
        </p:spPr>
        <p:txBody>
          <a:bodyPr anchorCtr="0" anchor="t" bIns="91425" lIns="57150" spcFirstLastPara="1" rIns="91425" wrap="square" tIns="91425">
            <a:noAutofit/>
          </a:bodyPr>
          <a:lstStyle/>
          <a:p>
            <a:pPr indent="0" lvl="0" marL="0" rtl="0" algn="l">
              <a:spcBef>
                <a:spcPts val="0"/>
              </a:spcBef>
              <a:spcAft>
                <a:spcPts val="0"/>
              </a:spcAft>
              <a:buNone/>
            </a:pPr>
            <a:r>
              <a:t/>
            </a:r>
            <a:endParaRPr sz="4000">
              <a:solidFill>
                <a:srgbClr val="05041D"/>
              </a:solidFill>
              <a:latin typeface="Inter"/>
              <a:ea typeface="Inter"/>
              <a:cs typeface="Inter"/>
              <a:sym typeface="Inter"/>
            </a:endParaRPr>
          </a:p>
          <a:p>
            <a:pPr indent="0" lvl="0" marL="0" rtl="0" algn="l">
              <a:spcBef>
                <a:spcPts val="0"/>
              </a:spcBef>
              <a:spcAft>
                <a:spcPts val="0"/>
              </a:spcAft>
              <a:buNone/>
            </a:pPr>
            <a:r>
              <a:rPr b="1" lang="en-US" sz="4000">
                <a:solidFill>
                  <a:srgbClr val="05041D"/>
                </a:solidFill>
                <a:latin typeface="Inter"/>
                <a:ea typeface="Inter"/>
                <a:cs typeface="Inter"/>
                <a:sym typeface="Inter"/>
              </a:rPr>
              <a:t>3.  Robust covariance method</a:t>
            </a:r>
            <a:endParaRPr b="1"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Calculate the covariance matrix</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Compare the covariance between each variable</a:t>
            </a:r>
            <a:endParaRPr sz="4000">
              <a:solidFill>
                <a:srgbClr val="05041D"/>
              </a:solidFill>
              <a:latin typeface="Inter"/>
              <a:ea typeface="Inter"/>
              <a:cs typeface="Inter"/>
              <a:sym typeface="Inter"/>
            </a:endParaRPr>
          </a:p>
          <a:p>
            <a:pPr indent="0" lvl="0" marL="0" rtl="0" algn="l">
              <a:spcBef>
                <a:spcPts val="0"/>
              </a:spcBef>
              <a:spcAft>
                <a:spcPts val="0"/>
              </a:spcAft>
              <a:buNone/>
            </a:pPr>
            <a:r>
              <a:t/>
            </a:r>
            <a:endParaRPr b="1" sz="4000">
              <a:solidFill>
                <a:srgbClr val="05041D"/>
              </a:solidFill>
              <a:latin typeface="Inter"/>
              <a:ea typeface="Inter"/>
              <a:cs typeface="Inter"/>
              <a:sym typeface="Inter"/>
            </a:endParaRPr>
          </a:p>
          <a:p>
            <a:pPr indent="0" lvl="0" marL="0" rtl="0" algn="l">
              <a:spcBef>
                <a:spcPts val="0"/>
              </a:spcBef>
              <a:spcAft>
                <a:spcPts val="0"/>
              </a:spcAft>
              <a:buNone/>
            </a:pPr>
            <a:r>
              <a:rPr b="1" lang="en-US" sz="4000">
                <a:solidFill>
                  <a:srgbClr val="05041D"/>
                </a:solidFill>
                <a:latin typeface="Inter"/>
                <a:ea typeface="Inter"/>
                <a:cs typeface="Inter"/>
                <a:sym typeface="Inter"/>
              </a:rPr>
              <a:t>4. One-Class Support Vector Machine</a:t>
            </a:r>
            <a:endParaRPr b="1"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From database define a margin base on training data</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Out of margin &gt; Outlier</a:t>
            </a:r>
            <a:endParaRPr sz="4000">
              <a:solidFill>
                <a:srgbClr val="05041D"/>
              </a:solidFill>
              <a:latin typeface="Inter"/>
              <a:ea typeface="Inter"/>
              <a:cs typeface="Inter"/>
              <a:sym typeface="Inter"/>
            </a:endParaRPr>
          </a:p>
        </p:txBody>
      </p:sp>
      <p:sp>
        <p:nvSpPr>
          <p:cNvPr id="474" name="Google Shape;474;p22"/>
          <p:cNvSpPr txBox="1"/>
          <p:nvPr/>
        </p:nvSpPr>
        <p:spPr>
          <a:xfrm>
            <a:off x="0" y="6554300"/>
            <a:ext cx="794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STAT3011_2324_GP10/Edward/new basic_data_analysis Edward.ipynb/line 493-503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78" name="Shape 478"/>
        <p:cNvGrpSpPr/>
        <p:nvPr/>
      </p:nvGrpSpPr>
      <p:grpSpPr>
        <a:xfrm>
          <a:off x="0" y="0"/>
          <a:ext cx="0" cy="0"/>
          <a:chOff x="0" y="0"/>
          <a:chExt cx="0" cy="0"/>
        </a:xfrm>
      </p:grpSpPr>
      <p:sp>
        <p:nvSpPr>
          <p:cNvPr id="479" name="Google Shape;479;p23"/>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Boxplot with</a:t>
            </a:r>
            <a:r>
              <a:rPr b="1" lang="en-US" sz="5300">
                <a:solidFill>
                  <a:srgbClr val="05041D"/>
                </a:solidFill>
                <a:latin typeface="Inter"/>
                <a:ea typeface="Inter"/>
                <a:cs typeface="Inter"/>
                <a:sym typeface="Inter"/>
              </a:rPr>
              <a:t> Outlier </a:t>
            </a:r>
            <a:endParaRPr sz="100">
              <a:latin typeface="Inter"/>
              <a:ea typeface="Inter"/>
              <a:cs typeface="Inter"/>
              <a:sym typeface="Inter"/>
            </a:endParaRPr>
          </a:p>
        </p:txBody>
      </p:sp>
      <p:sp>
        <p:nvSpPr>
          <p:cNvPr id="480" name="Google Shape;480;p2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81" name="Google Shape;481;p23"/>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82" name="Google Shape;482;p23"/>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483" name="Google Shape;483;p23"/>
          <p:cNvSpPr txBox="1"/>
          <p:nvPr/>
        </p:nvSpPr>
        <p:spPr>
          <a:xfrm>
            <a:off x="934150" y="9780425"/>
            <a:ext cx="1657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1"/>
              </a:solidFill>
              <a:latin typeface="Inter"/>
              <a:ea typeface="Inter"/>
              <a:cs typeface="Inter"/>
              <a:sym typeface="Inter"/>
            </a:endParaRPr>
          </a:p>
        </p:txBody>
      </p:sp>
      <p:sp>
        <p:nvSpPr>
          <p:cNvPr id="484" name="Google Shape;484;p23"/>
          <p:cNvSpPr txBox="1"/>
          <p:nvPr/>
        </p:nvSpPr>
        <p:spPr>
          <a:xfrm>
            <a:off x="10097625" y="2072375"/>
            <a:ext cx="7943400" cy="7450200"/>
          </a:xfrm>
          <a:prstGeom prst="rect">
            <a:avLst/>
          </a:prstGeom>
          <a:noFill/>
          <a:ln>
            <a:noFill/>
          </a:ln>
        </p:spPr>
        <p:txBody>
          <a:bodyPr anchorCtr="0" anchor="t" bIns="91425" lIns="57150" spcFirstLastPara="1" rIns="91425" wrap="square" tIns="91425">
            <a:noAutofit/>
          </a:bodyPr>
          <a:lstStyle/>
          <a:p>
            <a:pPr indent="0" lvl="0" marL="0" rtl="0" algn="l">
              <a:spcBef>
                <a:spcPts val="0"/>
              </a:spcBef>
              <a:spcAft>
                <a:spcPts val="0"/>
              </a:spcAft>
              <a:buNone/>
            </a:pPr>
            <a:r>
              <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b="1" lang="en-US" sz="4000">
                <a:solidFill>
                  <a:srgbClr val="05041D"/>
                </a:solidFill>
                <a:latin typeface="Inter"/>
                <a:ea typeface="Inter"/>
                <a:cs typeface="Inter"/>
                <a:sym typeface="Inter"/>
              </a:rPr>
              <a:t>R boxplot.stats function to define outlier</a:t>
            </a:r>
            <a:endParaRPr b="1"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b="1" lang="en-US" sz="4000">
                <a:solidFill>
                  <a:srgbClr val="05041D"/>
                </a:solidFill>
                <a:latin typeface="Inter"/>
                <a:ea typeface="Inter"/>
                <a:cs typeface="Inter"/>
                <a:sym typeface="Inter"/>
              </a:rPr>
              <a:t>Data points lie further the extreme of boxplot&gt;outlier</a:t>
            </a:r>
            <a:endParaRPr b="1" sz="4000">
              <a:solidFill>
                <a:srgbClr val="05041D"/>
              </a:solidFill>
              <a:latin typeface="Inter"/>
              <a:ea typeface="Inter"/>
              <a:cs typeface="Inter"/>
              <a:sym typeface="Inter"/>
            </a:endParaRPr>
          </a:p>
        </p:txBody>
      </p:sp>
      <p:pic>
        <p:nvPicPr>
          <p:cNvPr id="485" name="Google Shape;485;p23"/>
          <p:cNvPicPr preferRelativeResize="0"/>
          <p:nvPr/>
        </p:nvPicPr>
        <p:blipFill>
          <a:blip r:embed="rId3">
            <a:alphaModFix/>
          </a:blip>
          <a:stretch>
            <a:fillRect/>
          </a:stretch>
        </p:blipFill>
        <p:spPr>
          <a:xfrm>
            <a:off x="0" y="2938400"/>
            <a:ext cx="9454050" cy="5718175"/>
          </a:xfrm>
          <a:prstGeom prst="rect">
            <a:avLst/>
          </a:prstGeom>
          <a:noFill/>
          <a:ln>
            <a:noFill/>
          </a:ln>
        </p:spPr>
      </p:pic>
      <p:sp>
        <p:nvSpPr>
          <p:cNvPr id="486" name="Google Shape;486;p23"/>
          <p:cNvSpPr txBox="1"/>
          <p:nvPr/>
        </p:nvSpPr>
        <p:spPr>
          <a:xfrm>
            <a:off x="0" y="8656575"/>
            <a:ext cx="561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STAT3011_2324_GP10/Edward/</a:t>
            </a:r>
            <a:r>
              <a:rPr lang="en-US" sz="1100">
                <a:solidFill>
                  <a:srgbClr val="1F2328"/>
                </a:solidFill>
              </a:rPr>
              <a:t>STAT3011 Edward.R</a:t>
            </a:r>
            <a:r>
              <a:rPr lang="en-US" sz="1100">
                <a:solidFill>
                  <a:schemeClr val="dk1"/>
                </a:solidFill>
              </a:rPr>
              <a:t>/line 1-20</a:t>
            </a:r>
            <a:endParaRPr sz="1100">
              <a:solidFill>
                <a:srgbClr val="05041D"/>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90" name="Shape 490"/>
        <p:cNvGrpSpPr/>
        <p:nvPr/>
      </p:nvGrpSpPr>
      <p:grpSpPr>
        <a:xfrm>
          <a:off x="0" y="0"/>
          <a:ext cx="0" cy="0"/>
          <a:chOff x="0" y="0"/>
          <a:chExt cx="0" cy="0"/>
        </a:xfrm>
      </p:grpSpPr>
      <p:sp>
        <p:nvSpPr>
          <p:cNvPr id="491" name="Google Shape;491;p24"/>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Outlier Detection Method</a:t>
            </a:r>
            <a:endParaRPr sz="100">
              <a:latin typeface="Inter"/>
              <a:ea typeface="Inter"/>
              <a:cs typeface="Inter"/>
              <a:sym typeface="Inter"/>
            </a:endParaRPr>
          </a:p>
        </p:txBody>
      </p:sp>
      <p:sp>
        <p:nvSpPr>
          <p:cNvPr id="492" name="Google Shape;492;p2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93" name="Google Shape;493;p24"/>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94" name="Google Shape;494;p24"/>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495" name="Google Shape;495;p24"/>
          <p:cNvPicPr preferRelativeResize="0"/>
          <p:nvPr/>
        </p:nvPicPr>
        <p:blipFill>
          <a:blip r:embed="rId3">
            <a:alphaModFix/>
          </a:blip>
          <a:stretch>
            <a:fillRect/>
          </a:stretch>
        </p:blipFill>
        <p:spPr>
          <a:xfrm>
            <a:off x="2077875" y="2233650"/>
            <a:ext cx="14132251" cy="6674051"/>
          </a:xfrm>
          <a:prstGeom prst="rect">
            <a:avLst/>
          </a:prstGeom>
          <a:noFill/>
          <a:ln>
            <a:noFill/>
          </a:ln>
        </p:spPr>
      </p:pic>
      <p:sp>
        <p:nvSpPr>
          <p:cNvPr id="496" name="Google Shape;496;p24"/>
          <p:cNvSpPr txBox="1"/>
          <p:nvPr/>
        </p:nvSpPr>
        <p:spPr>
          <a:xfrm>
            <a:off x="2077875" y="8991875"/>
            <a:ext cx="12787800" cy="384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299">
                <a:solidFill>
                  <a:srgbClr val="05041D"/>
                </a:solidFill>
                <a:latin typeface="Inter"/>
                <a:ea typeface="Inter"/>
                <a:cs typeface="Inter"/>
                <a:sym typeface="Inter"/>
              </a:rPr>
              <a:t>Source : STAT3011_2324_GP10/Seokhyeon/data_preprocessing.ipynb/In[12]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00" name="Shape 500"/>
        <p:cNvGrpSpPr/>
        <p:nvPr/>
      </p:nvGrpSpPr>
      <p:grpSpPr>
        <a:xfrm>
          <a:off x="0" y="0"/>
          <a:ext cx="0" cy="0"/>
          <a:chOff x="0" y="0"/>
          <a:chExt cx="0" cy="0"/>
        </a:xfrm>
      </p:grpSpPr>
      <p:sp>
        <p:nvSpPr>
          <p:cNvPr id="501" name="Google Shape;501;p25"/>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Correlation Interpretation</a:t>
            </a:r>
            <a:endParaRPr sz="100">
              <a:latin typeface="Inter"/>
              <a:ea typeface="Inter"/>
              <a:cs typeface="Inter"/>
              <a:sym typeface="Inter"/>
            </a:endParaRPr>
          </a:p>
        </p:txBody>
      </p:sp>
      <p:sp>
        <p:nvSpPr>
          <p:cNvPr id="502" name="Google Shape;502;p2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03" name="Google Shape;503;p25"/>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04" name="Google Shape;504;p25"/>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505" name="Google Shape;505;p25"/>
          <p:cNvPicPr preferRelativeResize="0"/>
          <p:nvPr/>
        </p:nvPicPr>
        <p:blipFill rotWithShape="1">
          <a:blip r:embed="rId3">
            <a:alphaModFix/>
          </a:blip>
          <a:srcRect b="48135" l="41971" r="0" t="0"/>
          <a:stretch/>
        </p:blipFill>
        <p:spPr>
          <a:xfrm>
            <a:off x="7592575" y="2131650"/>
            <a:ext cx="8286750" cy="6435945"/>
          </a:xfrm>
          <a:prstGeom prst="rect">
            <a:avLst/>
          </a:prstGeom>
          <a:noFill/>
          <a:ln>
            <a:noFill/>
          </a:ln>
        </p:spPr>
      </p:pic>
      <p:sp>
        <p:nvSpPr>
          <p:cNvPr id="506" name="Google Shape;506;p25"/>
          <p:cNvSpPr txBox="1"/>
          <p:nvPr/>
        </p:nvSpPr>
        <p:spPr>
          <a:xfrm>
            <a:off x="2949475" y="2407550"/>
            <a:ext cx="4643100" cy="595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2000">
                <a:solidFill>
                  <a:srgbClr val="05041D"/>
                </a:solidFill>
                <a:latin typeface="Inter"/>
                <a:ea typeface="Inter"/>
                <a:cs typeface="Inter"/>
                <a:sym typeface="Inter"/>
              </a:rPr>
              <a:t>revolvingutilizationofunsecuredlines</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age</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beroftime3059dayspastduenotworse</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debtratio</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monthlyincome</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numberofopencreditlinesandloans</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numberoftimes90dayslate</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numberrealestateloanorlines</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beroftime6089dayspastduenotworse</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numberofdependents</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p:txBody>
      </p:sp>
      <p:pic>
        <p:nvPicPr>
          <p:cNvPr id="507" name="Google Shape;507;p25"/>
          <p:cNvPicPr preferRelativeResize="0"/>
          <p:nvPr/>
        </p:nvPicPr>
        <p:blipFill>
          <a:blip r:embed="rId4">
            <a:alphaModFix/>
          </a:blip>
          <a:stretch>
            <a:fillRect/>
          </a:stretch>
        </p:blipFill>
        <p:spPr>
          <a:xfrm>
            <a:off x="7592575" y="2131650"/>
            <a:ext cx="8477374" cy="6604026"/>
          </a:xfrm>
          <a:prstGeom prst="rect">
            <a:avLst/>
          </a:prstGeom>
          <a:noFill/>
          <a:ln>
            <a:noFill/>
          </a:ln>
        </p:spPr>
      </p:pic>
      <p:sp>
        <p:nvSpPr>
          <p:cNvPr id="508" name="Google Shape;508;p25"/>
          <p:cNvSpPr/>
          <p:nvPr/>
        </p:nvSpPr>
        <p:spPr>
          <a:xfrm rot="-2700000">
            <a:off x="9497042" y="7237071"/>
            <a:ext cx="2068712" cy="1246488"/>
          </a:xfrm>
          <a:prstGeom prst="rightArrow">
            <a:avLst>
              <a:gd fmla="val 50000" name="adj1"/>
              <a:gd fmla="val 73780" name="adj2"/>
            </a:avLst>
          </a:prstGeom>
          <a:solidFill>
            <a:srgbClr val="F6A53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9" name="Google Shape;509;p25"/>
          <p:cNvSpPr/>
          <p:nvPr/>
        </p:nvSpPr>
        <p:spPr>
          <a:xfrm>
            <a:off x="11160700" y="3086100"/>
            <a:ext cx="3123600" cy="1458900"/>
          </a:xfrm>
          <a:prstGeom prst="donut">
            <a:avLst>
              <a:gd fmla="val 8030" name="adj"/>
            </a:avLst>
          </a:prstGeom>
          <a:solidFill>
            <a:schemeClr val="accent6"/>
          </a:solidFill>
          <a:ln cap="flat" cmpd="sng" w="9525">
            <a:solidFill>
              <a:srgbClr val="F6A5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0" name="Google Shape;510;p25"/>
          <p:cNvSpPr txBox="1"/>
          <p:nvPr/>
        </p:nvSpPr>
        <p:spPr>
          <a:xfrm>
            <a:off x="7592575" y="8735675"/>
            <a:ext cx="718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STAT3011_2324_GP10/Hans/Credit Risk Analysis_RevisedVer.ipynb/line104</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14" name="Shape 514"/>
        <p:cNvGrpSpPr/>
        <p:nvPr/>
      </p:nvGrpSpPr>
      <p:grpSpPr>
        <a:xfrm>
          <a:off x="0" y="0"/>
          <a:ext cx="0" cy="0"/>
          <a:chOff x="0" y="0"/>
          <a:chExt cx="0" cy="0"/>
        </a:xfrm>
      </p:grpSpPr>
      <p:pic>
        <p:nvPicPr>
          <p:cNvPr id="515" name="Google Shape;515;p26"/>
          <p:cNvPicPr preferRelativeResize="0"/>
          <p:nvPr/>
        </p:nvPicPr>
        <p:blipFill>
          <a:blip r:embed="rId3">
            <a:alphaModFix/>
          </a:blip>
          <a:stretch>
            <a:fillRect/>
          </a:stretch>
        </p:blipFill>
        <p:spPr>
          <a:xfrm>
            <a:off x="4391261" y="2154325"/>
            <a:ext cx="9353079" cy="7200900"/>
          </a:xfrm>
          <a:prstGeom prst="rect">
            <a:avLst/>
          </a:prstGeom>
          <a:noFill/>
          <a:ln>
            <a:noFill/>
          </a:ln>
        </p:spPr>
      </p:pic>
      <p:sp>
        <p:nvSpPr>
          <p:cNvPr id="516" name="Google Shape;516;p26"/>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Two-variable correlation(trends)</a:t>
            </a:r>
            <a:endParaRPr sz="100">
              <a:latin typeface="Inter"/>
              <a:ea typeface="Inter"/>
              <a:cs typeface="Inter"/>
              <a:sym typeface="Inter"/>
            </a:endParaRPr>
          </a:p>
        </p:txBody>
      </p:sp>
      <p:sp>
        <p:nvSpPr>
          <p:cNvPr id="517" name="Google Shape;517;p2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18" name="Google Shape;518;p26"/>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19" name="Google Shape;519;p26"/>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520" name="Google Shape;520;p26"/>
          <p:cNvSpPr txBox="1"/>
          <p:nvPr/>
        </p:nvSpPr>
        <p:spPr>
          <a:xfrm>
            <a:off x="6791850" y="9355225"/>
            <a:ext cx="455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STAT3011_2324_GP10/Kelvin/stat3011 project2 eda p1.ipynb/line54</a:t>
            </a:r>
            <a:endParaRPr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24" name="Shape 524"/>
        <p:cNvGrpSpPr/>
        <p:nvPr/>
      </p:nvGrpSpPr>
      <p:grpSpPr>
        <a:xfrm>
          <a:off x="0" y="0"/>
          <a:ext cx="0" cy="0"/>
          <a:chOff x="0" y="0"/>
          <a:chExt cx="0" cy="0"/>
        </a:xfrm>
      </p:grpSpPr>
      <p:sp>
        <p:nvSpPr>
          <p:cNvPr id="525" name="Google Shape;525;p27"/>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Handling outliers</a:t>
            </a:r>
            <a:endParaRPr sz="100">
              <a:latin typeface="Inter"/>
              <a:ea typeface="Inter"/>
              <a:cs typeface="Inter"/>
              <a:sym typeface="Inter"/>
            </a:endParaRPr>
          </a:p>
        </p:txBody>
      </p:sp>
      <p:sp>
        <p:nvSpPr>
          <p:cNvPr id="526" name="Google Shape;526;p2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27" name="Google Shape;527;p27"/>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28" name="Google Shape;528;p27"/>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cxnSp>
        <p:nvCxnSpPr>
          <p:cNvPr id="529" name="Google Shape;529;p27"/>
          <p:cNvCxnSpPr/>
          <p:nvPr/>
        </p:nvCxnSpPr>
        <p:spPr>
          <a:xfrm rot="10800000">
            <a:off x="2769500" y="2593725"/>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30" name="Google Shape;530;p27"/>
          <p:cNvCxnSpPr/>
          <p:nvPr/>
        </p:nvCxnSpPr>
        <p:spPr>
          <a:xfrm>
            <a:off x="2787309" y="2564210"/>
            <a:ext cx="0" cy="1509300"/>
          </a:xfrm>
          <a:prstGeom prst="straightConnector1">
            <a:avLst/>
          </a:prstGeom>
          <a:noFill/>
          <a:ln cap="flat" cmpd="sng" w="76200">
            <a:solidFill>
              <a:srgbClr val="05041C"/>
            </a:solidFill>
            <a:prstDash val="solid"/>
            <a:round/>
            <a:headEnd len="med" w="med" type="none"/>
            <a:tailEnd len="med" w="med" type="none"/>
          </a:ln>
        </p:spPr>
      </p:cxnSp>
      <p:sp>
        <p:nvSpPr>
          <p:cNvPr id="531" name="Google Shape;531;p27"/>
          <p:cNvSpPr/>
          <p:nvPr/>
        </p:nvSpPr>
        <p:spPr>
          <a:xfrm>
            <a:off x="1028700" y="4066850"/>
            <a:ext cx="3611906" cy="3081430"/>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rPr b="1" lang="en-US" sz="2900">
                <a:solidFill>
                  <a:srgbClr val="FAF0CA"/>
                </a:solidFill>
                <a:latin typeface="Inter"/>
                <a:ea typeface="Inter"/>
                <a:cs typeface="Inter"/>
                <a:sym typeface="Inter"/>
              </a:rPr>
              <a:t>Utilization of unsecured lines</a:t>
            </a:r>
            <a:endParaRPr b="1" sz="2900">
              <a:solidFill>
                <a:srgbClr val="FAF0CA"/>
              </a:solidFill>
              <a:latin typeface="Inter"/>
              <a:ea typeface="Inter"/>
              <a:cs typeface="Inter"/>
              <a:sym typeface="Inter"/>
            </a:endParaRPr>
          </a:p>
          <a:p>
            <a:pPr indent="0" lvl="0" marL="0" rtl="0" algn="ctr">
              <a:spcBef>
                <a:spcPts val="0"/>
              </a:spcBef>
              <a:spcAft>
                <a:spcPts val="0"/>
              </a:spcAft>
              <a:buNone/>
            </a:pPr>
            <a:r>
              <a:t/>
            </a:r>
            <a:endParaRPr b="1" sz="2900">
              <a:solidFill>
                <a:srgbClr val="FAF0CA"/>
              </a:solidFill>
              <a:latin typeface="Inter"/>
              <a:ea typeface="Inter"/>
              <a:cs typeface="Inter"/>
              <a:sym typeface="Inter"/>
            </a:endParaRPr>
          </a:p>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rPr b="1" lang="en-US" sz="2600">
                <a:solidFill>
                  <a:srgbClr val="FED57D"/>
                </a:solidFill>
                <a:latin typeface="Inter"/>
                <a:ea typeface="Inter"/>
                <a:cs typeface="Inter"/>
                <a:sym typeface="Inter"/>
              </a:rPr>
              <a:t>&gt; 0.9999 to 0.999</a:t>
            </a:r>
            <a:r>
              <a:rPr b="1" lang="en-US" sz="2600">
                <a:solidFill>
                  <a:srgbClr val="FAF0CA"/>
                </a:solidFill>
                <a:latin typeface="Inter"/>
                <a:ea typeface="Inter"/>
                <a:cs typeface="Inter"/>
                <a:sym typeface="Inter"/>
              </a:rPr>
              <a:t> </a:t>
            </a:r>
            <a:endParaRPr b="1" sz="2600">
              <a:solidFill>
                <a:srgbClr val="FAF0CA"/>
              </a:solidFill>
              <a:latin typeface="Inter"/>
              <a:ea typeface="Inter"/>
              <a:cs typeface="Inter"/>
              <a:sym typeface="Inter"/>
            </a:endParaRPr>
          </a:p>
          <a:p>
            <a:pPr indent="0" lvl="0" marL="0" rtl="0" algn="l">
              <a:spcBef>
                <a:spcPts val="0"/>
              </a:spcBef>
              <a:spcAft>
                <a:spcPts val="0"/>
              </a:spcAft>
              <a:buNone/>
            </a:pPr>
            <a:r>
              <a:t/>
            </a:r>
            <a:endParaRPr sz="1800">
              <a:solidFill>
                <a:srgbClr val="FAF0CA"/>
              </a:solidFill>
            </a:endParaRPr>
          </a:p>
        </p:txBody>
      </p:sp>
      <p:sp>
        <p:nvSpPr>
          <p:cNvPr id="532" name="Google Shape;532;p27"/>
          <p:cNvSpPr/>
          <p:nvPr/>
        </p:nvSpPr>
        <p:spPr>
          <a:xfrm>
            <a:off x="9368625" y="4073500"/>
            <a:ext cx="3611906" cy="2769244"/>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Number of real estate loan or lines</a:t>
            </a:r>
            <a:endParaRPr b="1" sz="2900">
              <a:solidFill>
                <a:srgbClr val="FAF0CA"/>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2700">
              <a:solidFill>
                <a:srgbClr val="FAF0CA"/>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&gt; 17 to 17</a:t>
            </a:r>
            <a:endParaRPr b="1" sz="2900">
              <a:solidFill>
                <a:srgbClr val="FAF0CA"/>
              </a:solidFill>
              <a:latin typeface="Inter"/>
              <a:ea typeface="Inter"/>
              <a:cs typeface="Inter"/>
              <a:sym typeface="Inter"/>
            </a:endParaRPr>
          </a:p>
        </p:txBody>
      </p:sp>
      <p:cxnSp>
        <p:nvCxnSpPr>
          <p:cNvPr id="533" name="Google Shape;533;p27"/>
          <p:cNvCxnSpPr/>
          <p:nvPr/>
        </p:nvCxnSpPr>
        <p:spPr>
          <a:xfrm rot="10800000">
            <a:off x="9188050" y="2593700"/>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34" name="Google Shape;534;p27"/>
          <p:cNvCxnSpPr/>
          <p:nvPr/>
        </p:nvCxnSpPr>
        <p:spPr>
          <a:xfrm>
            <a:off x="15559400" y="2549804"/>
            <a:ext cx="29400" cy="2930700"/>
          </a:xfrm>
          <a:prstGeom prst="straightConnector1">
            <a:avLst/>
          </a:prstGeom>
          <a:noFill/>
          <a:ln cap="flat" cmpd="sng" w="76200">
            <a:solidFill>
              <a:srgbClr val="05041C"/>
            </a:solidFill>
            <a:prstDash val="solid"/>
            <a:round/>
            <a:headEnd len="med" w="med" type="none"/>
            <a:tailEnd len="med" w="med" type="none"/>
          </a:ln>
        </p:spPr>
      </p:cxnSp>
      <p:sp>
        <p:nvSpPr>
          <p:cNvPr id="535" name="Google Shape;535;p27"/>
          <p:cNvSpPr/>
          <p:nvPr/>
        </p:nvSpPr>
        <p:spPr>
          <a:xfrm>
            <a:off x="13768150" y="4073499"/>
            <a:ext cx="3611906" cy="2769244"/>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Number of dependents</a:t>
            </a:r>
            <a:endParaRPr b="1" sz="2900">
              <a:solidFill>
                <a:srgbClr val="FAF0CA"/>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t/>
            </a:r>
            <a:endParaRPr b="1" sz="2900">
              <a:solidFill>
                <a:srgbClr val="FAF0CA"/>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&gt; 10 to 10</a:t>
            </a:r>
            <a:endParaRPr b="1" sz="2900">
              <a:solidFill>
                <a:srgbClr val="FAF0CA"/>
              </a:solidFill>
              <a:latin typeface="Inter"/>
              <a:ea typeface="Inter"/>
              <a:cs typeface="Inter"/>
              <a:sym typeface="Inter"/>
            </a:endParaRPr>
          </a:p>
        </p:txBody>
      </p:sp>
      <p:sp>
        <p:nvSpPr>
          <p:cNvPr id="536" name="Google Shape;536;p27"/>
          <p:cNvSpPr/>
          <p:nvPr/>
        </p:nvSpPr>
        <p:spPr>
          <a:xfrm>
            <a:off x="5198675" y="4073500"/>
            <a:ext cx="3611906" cy="241887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30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3000">
                <a:solidFill>
                  <a:srgbClr val="FAF0CA"/>
                </a:solidFill>
                <a:latin typeface="Inter"/>
                <a:ea typeface="Inter"/>
                <a:cs typeface="Inter"/>
                <a:sym typeface="Inter"/>
              </a:rPr>
              <a:t>Age</a:t>
            </a:r>
            <a:r>
              <a:rPr b="1" lang="en-US" sz="1800">
                <a:solidFill>
                  <a:srgbClr val="FAF0CA"/>
                </a:solidFill>
                <a:latin typeface="Inter"/>
                <a:ea typeface="Inter"/>
                <a:cs typeface="Inter"/>
                <a:sym typeface="Inter"/>
              </a:rPr>
              <a:t>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t/>
            </a:r>
            <a:endParaRPr b="1" sz="27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700">
                <a:solidFill>
                  <a:srgbClr val="FED57D"/>
                </a:solidFill>
                <a:latin typeface="Inter"/>
                <a:ea typeface="Inter"/>
                <a:cs typeface="Inter"/>
                <a:sym typeface="Inter"/>
              </a:rPr>
              <a:t>&lt; 21 to 21</a:t>
            </a:r>
            <a:endParaRPr b="1" sz="2700">
              <a:solidFill>
                <a:srgbClr val="FED57D"/>
              </a:solidFill>
              <a:latin typeface="Inter"/>
              <a:ea typeface="Inter"/>
              <a:cs typeface="Inter"/>
              <a:sym typeface="Inter"/>
            </a:endParaRPr>
          </a:p>
        </p:txBody>
      </p:sp>
      <p:cxnSp>
        <p:nvCxnSpPr>
          <p:cNvPr id="537" name="Google Shape;537;p27"/>
          <p:cNvCxnSpPr/>
          <p:nvPr/>
        </p:nvCxnSpPr>
        <p:spPr>
          <a:xfrm>
            <a:off x="7004634" y="2593735"/>
            <a:ext cx="0" cy="1509300"/>
          </a:xfrm>
          <a:prstGeom prst="straightConnector1">
            <a:avLst/>
          </a:prstGeom>
          <a:noFill/>
          <a:ln cap="flat" cmpd="sng" w="76200">
            <a:solidFill>
              <a:srgbClr val="05041C"/>
            </a:solidFill>
            <a:prstDash val="solid"/>
            <a:round/>
            <a:headEnd len="med" w="med" type="none"/>
            <a:tailEnd len="med" w="med" type="none"/>
          </a:ln>
        </p:spPr>
      </p:cxnSp>
      <p:cxnSp>
        <p:nvCxnSpPr>
          <p:cNvPr id="538" name="Google Shape;538;p27"/>
          <p:cNvCxnSpPr/>
          <p:nvPr/>
        </p:nvCxnSpPr>
        <p:spPr>
          <a:xfrm>
            <a:off x="11174584" y="2593710"/>
            <a:ext cx="0" cy="1509300"/>
          </a:xfrm>
          <a:prstGeom prst="straightConnector1">
            <a:avLst/>
          </a:prstGeom>
          <a:noFill/>
          <a:ln cap="flat" cmpd="sng" w="76200">
            <a:solidFill>
              <a:srgbClr val="05041C"/>
            </a:solidFill>
            <a:prstDash val="solid"/>
            <a:round/>
            <a:headEnd len="med" w="med" type="none"/>
            <a:tailEnd len="med" w="med" type="none"/>
          </a:ln>
        </p:spPr>
      </p:cxnSp>
      <p:sp>
        <p:nvSpPr>
          <p:cNvPr id="539" name="Google Shape;539;p27"/>
          <p:cNvSpPr txBox="1"/>
          <p:nvPr/>
        </p:nvSpPr>
        <p:spPr>
          <a:xfrm>
            <a:off x="1028700" y="82486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Check Distribution -&gt; Manual Replacement</a:t>
            </a:r>
            <a:endParaRPr sz="100">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3" name="Shape 83"/>
        <p:cNvGrpSpPr/>
        <p:nvPr/>
      </p:nvGrpSpPr>
      <p:grpSpPr>
        <a:xfrm>
          <a:off x="0" y="0"/>
          <a:ext cx="0" cy="0"/>
          <a:chOff x="0" y="0"/>
          <a:chExt cx="0" cy="0"/>
        </a:xfrm>
      </p:grpSpPr>
      <p:grpSp>
        <p:nvGrpSpPr>
          <p:cNvPr id="84" name="Google Shape;84;p10"/>
          <p:cNvGrpSpPr/>
          <p:nvPr/>
        </p:nvGrpSpPr>
        <p:grpSpPr>
          <a:xfrm>
            <a:off x="7882572" y="847874"/>
            <a:ext cx="9376728" cy="8410426"/>
            <a:chOff x="0" y="-47625"/>
            <a:chExt cx="2469591" cy="2215092"/>
          </a:xfrm>
        </p:grpSpPr>
        <p:sp>
          <p:nvSpPr>
            <p:cNvPr id="85" name="Google Shape;85;p10"/>
            <p:cNvSpPr/>
            <p:nvPr/>
          </p:nvSpPr>
          <p:spPr>
            <a:xfrm>
              <a:off x="0" y="0"/>
              <a:ext cx="2469591" cy="2167467"/>
            </a:xfrm>
            <a:custGeom>
              <a:rect b="b" l="l" r="r" t="t"/>
              <a:pathLst>
                <a:path extrusionOk="0" h="2167467" w="2469591">
                  <a:moveTo>
                    <a:pt x="42108" y="0"/>
                  </a:moveTo>
                  <a:lnTo>
                    <a:pt x="2427483" y="0"/>
                  </a:lnTo>
                  <a:cubicBezTo>
                    <a:pt x="2450738" y="0"/>
                    <a:pt x="2469591" y="18853"/>
                    <a:pt x="2469591" y="42108"/>
                  </a:cubicBezTo>
                  <a:lnTo>
                    <a:pt x="2469591" y="2125358"/>
                  </a:lnTo>
                  <a:cubicBezTo>
                    <a:pt x="2469591" y="2136526"/>
                    <a:pt x="2465155" y="2147237"/>
                    <a:pt x="2457258" y="2155134"/>
                  </a:cubicBezTo>
                  <a:cubicBezTo>
                    <a:pt x="2449361" y="2163030"/>
                    <a:pt x="2438650" y="2167467"/>
                    <a:pt x="2427483" y="2167467"/>
                  </a:cubicBezTo>
                  <a:lnTo>
                    <a:pt x="42108" y="2167467"/>
                  </a:lnTo>
                  <a:cubicBezTo>
                    <a:pt x="30940" y="2167467"/>
                    <a:pt x="20230" y="2163030"/>
                    <a:pt x="12333" y="2155134"/>
                  </a:cubicBezTo>
                  <a:cubicBezTo>
                    <a:pt x="4436" y="2147237"/>
                    <a:pt x="0" y="2136526"/>
                    <a:pt x="0" y="2125358"/>
                  </a:cubicBezTo>
                  <a:lnTo>
                    <a:pt x="0" y="42108"/>
                  </a:lnTo>
                  <a:cubicBezTo>
                    <a:pt x="0" y="30940"/>
                    <a:pt x="4436" y="20230"/>
                    <a:pt x="12333" y="12333"/>
                  </a:cubicBezTo>
                  <a:cubicBezTo>
                    <a:pt x="20230" y="4436"/>
                    <a:pt x="30940" y="0"/>
                    <a:pt x="42108"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txBox="1"/>
            <p:nvPr/>
          </p:nvSpPr>
          <p:spPr>
            <a:xfrm>
              <a:off x="0" y="-47625"/>
              <a:ext cx="2469591" cy="2215092"/>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0"/>
          <p:cNvSpPr txBox="1"/>
          <p:nvPr/>
        </p:nvSpPr>
        <p:spPr>
          <a:xfrm>
            <a:off x="8493324" y="1799765"/>
            <a:ext cx="33060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ED57D"/>
                </a:solidFill>
                <a:latin typeface="Inter"/>
                <a:ea typeface="Inter"/>
                <a:cs typeface="Inter"/>
                <a:sym typeface="Inter"/>
              </a:rPr>
              <a:t>Goal of our project</a:t>
            </a:r>
            <a:endParaRPr>
              <a:solidFill>
                <a:srgbClr val="FED57D"/>
              </a:solidFill>
            </a:endParaRPr>
          </a:p>
        </p:txBody>
      </p:sp>
      <p:sp>
        <p:nvSpPr>
          <p:cNvPr id="88" name="Google Shape;88;p10"/>
          <p:cNvSpPr txBox="1"/>
          <p:nvPr/>
        </p:nvSpPr>
        <p:spPr>
          <a:xfrm>
            <a:off x="8493324" y="2211880"/>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Explanation of our objective</a:t>
            </a:r>
            <a:endParaRPr/>
          </a:p>
        </p:txBody>
      </p:sp>
      <p:sp>
        <p:nvSpPr>
          <p:cNvPr id="89" name="Google Shape;89;p10"/>
          <p:cNvSpPr txBox="1"/>
          <p:nvPr/>
        </p:nvSpPr>
        <p:spPr>
          <a:xfrm>
            <a:off x="1028700" y="7169149"/>
            <a:ext cx="58251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000" u="none" cap="none" strike="noStrike">
                <a:solidFill>
                  <a:srgbClr val="05041D"/>
                </a:solidFill>
                <a:latin typeface="Inter"/>
                <a:ea typeface="Inter"/>
                <a:cs typeface="Inter"/>
                <a:sym typeface="Inter"/>
              </a:rPr>
              <a:t>TABLE OF CONTENTS</a:t>
            </a:r>
            <a:endParaRPr/>
          </a:p>
        </p:txBody>
      </p:sp>
      <p:sp>
        <p:nvSpPr>
          <p:cNvPr id="90" name="Google Shape;90;p1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pic>
        <p:nvPicPr>
          <p:cNvPr id="91" name="Google Shape;91;p10"/>
          <p:cNvPicPr preferRelativeResize="0"/>
          <p:nvPr/>
        </p:nvPicPr>
        <p:blipFill>
          <a:blip r:embed="rId3">
            <a:alphaModFix/>
          </a:blip>
          <a:stretch>
            <a:fillRect/>
          </a:stretch>
        </p:blipFill>
        <p:spPr>
          <a:xfrm>
            <a:off x="1028699" y="4149789"/>
            <a:ext cx="3383925" cy="3054412"/>
          </a:xfrm>
          <a:prstGeom prst="rect">
            <a:avLst/>
          </a:prstGeom>
          <a:noFill/>
          <a:ln>
            <a:noFill/>
          </a:ln>
        </p:spPr>
      </p:pic>
      <p:sp>
        <p:nvSpPr>
          <p:cNvPr id="92" name="Google Shape;92;p10"/>
          <p:cNvSpPr txBox="1"/>
          <p:nvPr/>
        </p:nvSpPr>
        <p:spPr>
          <a:xfrm>
            <a:off x="15624025" y="323050"/>
            <a:ext cx="16353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93" name="Google Shape;93;p10"/>
          <p:cNvSpPr txBox="1"/>
          <p:nvPr/>
        </p:nvSpPr>
        <p:spPr>
          <a:xfrm>
            <a:off x="8326355" y="323050"/>
            <a:ext cx="2283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Table of Contents</a:t>
            </a:r>
            <a:endParaRPr/>
          </a:p>
        </p:txBody>
      </p:sp>
      <p:sp>
        <p:nvSpPr>
          <p:cNvPr id="94" name="Google Shape;94;p10"/>
          <p:cNvSpPr txBox="1"/>
          <p:nvPr/>
        </p:nvSpPr>
        <p:spPr>
          <a:xfrm>
            <a:off x="8493325" y="3270175"/>
            <a:ext cx="70284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ED57D"/>
                </a:solidFill>
                <a:latin typeface="Inter"/>
                <a:ea typeface="Inter"/>
                <a:cs typeface="Inter"/>
                <a:sym typeface="Inter"/>
              </a:rPr>
              <a:t>Original Notebook replication </a:t>
            </a:r>
            <a:endParaRPr>
              <a:solidFill>
                <a:srgbClr val="FED57D"/>
              </a:solidFill>
            </a:endParaRPr>
          </a:p>
        </p:txBody>
      </p:sp>
      <p:sp>
        <p:nvSpPr>
          <p:cNvPr id="95" name="Google Shape;95;p10"/>
          <p:cNvSpPr txBox="1"/>
          <p:nvPr/>
        </p:nvSpPr>
        <p:spPr>
          <a:xfrm>
            <a:off x="8493324" y="3700976"/>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Exploratory</a:t>
            </a:r>
            <a:r>
              <a:rPr lang="en-US" sz="2100">
                <a:solidFill>
                  <a:srgbClr val="FFFFFF"/>
                </a:solidFill>
                <a:latin typeface="Inter"/>
                <a:ea typeface="Inter"/>
                <a:cs typeface="Inter"/>
                <a:sym typeface="Inter"/>
              </a:rPr>
              <a:t> data analysis, modeling, and evaluation </a:t>
            </a:r>
            <a:endParaRPr sz="2100">
              <a:solidFill>
                <a:srgbClr val="FFFFFF"/>
              </a:solidFill>
              <a:latin typeface="Inter"/>
              <a:ea typeface="Inter"/>
              <a:cs typeface="Inter"/>
              <a:sym typeface="Inter"/>
            </a:endParaRPr>
          </a:p>
        </p:txBody>
      </p:sp>
      <p:sp>
        <p:nvSpPr>
          <p:cNvPr id="96" name="Google Shape;96;p10"/>
          <p:cNvSpPr txBox="1"/>
          <p:nvPr/>
        </p:nvSpPr>
        <p:spPr>
          <a:xfrm>
            <a:off x="8493325" y="4791575"/>
            <a:ext cx="90867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ED57D"/>
                </a:solidFill>
                <a:latin typeface="Inter"/>
                <a:ea typeface="Inter"/>
                <a:cs typeface="Inter"/>
                <a:sym typeface="Inter"/>
              </a:rPr>
              <a:t>Improvements </a:t>
            </a:r>
            <a:endParaRPr>
              <a:solidFill>
                <a:srgbClr val="FED57D"/>
              </a:solidFill>
            </a:endParaRPr>
          </a:p>
        </p:txBody>
      </p:sp>
      <p:sp>
        <p:nvSpPr>
          <p:cNvPr id="97" name="Google Shape;97;p10"/>
          <p:cNvSpPr txBox="1"/>
          <p:nvPr/>
        </p:nvSpPr>
        <p:spPr>
          <a:xfrm>
            <a:off x="8493324" y="5203696"/>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Add additional improvements based on original notebook</a:t>
            </a:r>
            <a:endParaRPr/>
          </a:p>
        </p:txBody>
      </p:sp>
      <p:sp>
        <p:nvSpPr>
          <p:cNvPr id="98" name="Google Shape;98;p10"/>
          <p:cNvSpPr txBox="1"/>
          <p:nvPr/>
        </p:nvSpPr>
        <p:spPr>
          <a:xfrm>
            <a:off x="8493312" y="6312975"/>
            <a:ext cx="66483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ED57D"/>
                </a:solidFill>
                <a:latin typeface="Inter"/>
                <a:ea typeface="Inter"/>
                <a:cs typeface="Inter"/>
                <a:sym typeface="Inter"/>
              </a:rPr>
              <a:t>Apply on external data</a:t>
            </a:r>
            <a:endParaRPr>
              <a:solidFill>
                <a:srgbClr val="FED57D"/>
              </a:solidFill>
            </a:endParaRPr>
          </a:p>
        </p:txBody>
      </p:sp>
      <p:sp>
        <p:nvSpPr>
          <p:cNvPr id="99" name="Google Shape;99;p10"/>
          <p:cNvSpPr txBox="1"/>
          <p:nvPr/>
        </p:nvSpPr>
        <p:spPr>
          <a:xfrm>
            <a:off x="8493349" y="6710892"/>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Apply best approachment and model to external data </a:t>
            </a:r>
            <a:endParaRPr/>
          </a:p>
        </p:txBody>
      </p:sp>
      <p:sp>
        <p:nvSpPr>
          <p:cNvPr id="100" name="Google Shape;100;p10"/>
          <p:cNvSpPr txBox="1"/>
          <p:nvPr/>
        </p:nvSpPr>
        <p:spPr>
          <a:xfrm>
            <a:off x="8493312" y="7783375"/>
            <a:ext cx="66483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ED57D"/>
                </a:solidFill>
                <a:latin typeface="Inter"/>
                <a:ea typeface="Inter"/>
                <a:cs typeface="Inter"/>
                <a:sym typeface="Inter"/>
              </a:rPr>
              <a:t>Conclusion</a:t>
            </a:r>
            <a:endParaRPr>
              <a:solidFill>
                <a:srgbClr val="FED57D"/>
              </a:solidFill>
            </a:endParaRPr>
          </a:p>
        </p:txBody>
      </p:sp>
      <p:sp>
        <p:nvSpPr>
          <p:cNvPr id="101" name="Google Shape;101;p10"/>
          <p:cNvSpPr txBox="1"/>
          <p:nvPr/>
        </p:nvSpPr>
        <p:spPr>
          <a:xfrm>
            <a:off x="8493349" y="8181292"/>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Elaborate the methods, scores, and limitation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43" name="Shape 543"/>
        <p:cNvGrpSpPr/>
        <p:nvPr/>
      </p:nvGrpSpPr>
      <p:grpSpPr>
        <a:xfrm>
          <a:off x="0" y="0"/>
          <a:ext cx="0" cy="0"/>
          <a:chOff x="0" y="0"/>
          <a:chExt cx="0" cy="0"/>
        </a:xfrm>
      </p:grpSpPr>
      <p:sp>
        <p:nvSpPr>
          <p:cNvPr id="544" name="Google Shape;544;p28"/>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Handling outliers</a:t>
            </a:r>
            <a:endParaRPr sz="100">
              <a:latin typeface="Inter"/>
              <a:ea typeface="Inter"/>
              <a:cs typeface="Inter"/>
              <a:sym typeface="Inter"/>
            </a:endParaRPr>
          </a:p>
        </p:txBody>
      </p:sp>
      <p:sp>
        <p:nvSpPr>
          <p:cNvPr id="545" name="Google Shape;545;p2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46" name="Google Shape;546;p28"/>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47" name="Google Shape;547;p28"/>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cxnSp>
        <p:nvCxnSpPr>
          <p:cNvPr id="548" name="Google Shape;548;p28"/>
          <p:cNvCxnSpPr/>
          <p:nvPr/>
        </p:nvCxnSpPr>
        <p:spPr>
          <a:xfrm rot="10800000">
            <a:off x="2769500" y="2593725"/>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49" name="Google Shape;549;p28"/>
          <p:cNvCxnSpPr/>
          <p:nvPr/>
        </p:nvCxnSpPr>
        <p:spPr>
          <a:xfrm>
            <a:off x="2787309" y="2564210"/>
            <a:ext cx="0" cy="1509300"/>
          </a:xfrm>
          <a:prstGeom prst="straightConnector1">
            <a:avLst/>
          </a:prstGeom>
          <a:noFill/>
          <a:ln cap="flat" cmpd="sng" w="76200">
            <a:solidFill>
              <a:srgbClr val="05041C"/>
            </a:solidFill>
            <a:prstDash val="solid"/>
            <a:round/>
            <a:headEnd len="med" w="med" type="none"/>
            <a:tailEnd len="med" w="med" type="none"/>
          </a:ln>
        </p:spPr>
      </p:cxnSp>
      <p:sp>
        <p:nvSpPr>
          <p:cNvPr id="550" name="Google Shape;550;p28"/>
          <p:cNvSpPr/>
          <p:nvPr/>
        </p:nvSpPr>
        <p:spPr>
          <a:xfrm>
            <a:off x="1028700" y="4066850"/>
            <a:ext cx="3611906" cy="3692325"/>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Number of days past due not worse</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700">
                <a:solidFill>
                  <a:srgbClr val="FED57D"/>
                </a:solidFill>
                <a:latin typeface="Inter"/>
                <a:ea typeface="Inter"/>
                <a:cs typeface="Inter"/>
                <a:sym typeface="Inter"/>
              </a:rPr>
              <a:t>Outliers 96 &amp; 98 to Median</a:t>
            </a:r>
            <a:endParaRPr b="1" sz="2900">
              <a:solidFill>
                <a:srgbClr val="FAF0CA"/>
              </a:solidFill>
              <a:latin typeface="Inter"/>
              <a:ea typeface="Inter"/>
              <a:cs typeface="Inter"/>
              <a:sym typeface="Inter"/>
            </a:endParaRPr>
          </a:p>
          <a:p>
            <a:pPr indent="0" lvl="0" marL="0" rtl="0" algn="l">
              <a:spcBef>
                <a:spcPts val="0"/>
              </a:spcBef>
              <a:spcAft>
                <a:spcPts val="0"/>
              </a:spcAft>
              <a:buNone/>
            </a:pPr>
            <a:r>
              <a:t/>
            </a:r>
            <a:endParaRPr sz="1800">
              <a:solidFill>
                <a:srgbClr val="FAF0CA"/>
              </a:solidFill>
            </a:endParaRPr>
          </a:p>
        </p:txBody>
      </p:sp>
      <p:sp>
        <p:nvSpPr>
          <p:cNvPr id="551" name="Google Shape;551;p28"/>
          <p:cNvSpPr/>
          <p:nvPr/>
        </p:nvSpPr>
        <p:spPr>
          <a:xfrm>
            <a:off x="9368625" y="4073500"/>
            <a:ext cx="3611906" cy="244133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900">
                <a:solidFill>
                  <a:srgbClr val="FAF0CA"/>
                </a:solidFill>
                <a:latin typeface="Inter"/>
                <a:ea typeface="Inter"/>
                <a:cs typeface="Inter"/>
                <a:sym typeface="Inter"/>
              </a:rPr>
              <a:t>Debt ratio</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Mean Absolute Deviation</a:t>
            </a:r>
            <a:endParaRPr b="1" sz="2900">
              <a:solidFill>
                <a:srgbClr val="FAF0CA"/>
              </a:solidFill>
              <a:latin typeface="Inter"/>
              <a:ea typeface="Inter"/>
              <a:cs typeface="Inter"/>
              <a:sym typeface="Inter"/>
            </a:endParaRPr>
          </a:p>
        </p:txBody>
      </p:sp>
      <p:cxnSp>
        <p:nvCxnSpPr>
          <p:cNvPr id="552" name="Google Shape;552;p28"/>
          <p:cNvCxnSpPr/>
          <p:nvPr/>
        </p:nvCxnSpPr>
        <p:spPr>
          <a:xfrm rot="10800000">
            <a:off x="9188050" y="2593700"/>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53" name="Google Shape;553;p28"/>
          <p:cNvCxnSpPr/>
          <p:nvPr/>
        </p:nvCxnSpPr>
        <p:spPr>
          <a:xfrm>
            <a:off x="15559400" y="2549804"/>
            <a:ext cx="29400" cy="2930700"/>
          </a:xfrm>
          <a:prstGeom prst="straightConnector1">
            <a:avLst/>
          </a:prstGeom>
          <a:noFill/>
          <a:ln cap="flat" cmpd="sng" w="76200">
            <a:solidFill>
              <a:srgbClr val="05041C"/>
            </a:solidFill>
            <a:prstDash val="solid"/>
            <a:round/>
            <a:headEnd len="med" w="med" type="none"/>
            <a:tailEnd len="med" w="med" type="none"/>
          </a:ln>
        </p:spPr>
      </p:cxnSp>
      <p:sp>
        <p:nvSpPr>
          <p:cNvPr id="554" name="Google Shape;554;p28"/>
          <p:cNvSpPr/>
          <p:nvPr/>
        </p:nvSpPr>
        <p:spPr>
          <a:xfrm>
            <a:off x="13768150" y="4073500"/>
            <a:ext cx="3611906" cy="309939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900">
                <a:solidFill>
                  <a:srgbClr val="FAF0CA"/>
                </a:solidFill>
                <a:latin typeface="Inter"/>
                <a:ea typeface="Inter"/>
                <a:cs typeface="Inter"/>
                <a:sym typeface="Inter"/>
              </a:rPr>
              <a:t>Number of open credit lines and loans</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N/A</a:t>
            </a:r>
            <a:endParaRPr b="1" sz="2600">
              <a:solidFill>
                <a:srgbClr val="FED57D"/>
              </a:solidFill>
              <a:latin typeface="Inter"/>
              <a:ea typeface="Inter"/>
              <a:cs typeface="Inter"/>
              <a:sym typeface="Inter"/>
            </a:endParaRPr>
          </a:p>
        </p:txBody>
      </p:sp>
      <p:sp>
        <p:nvSpPr>
          <p:cNvPr id="555" name="Google Shape;555;p28"/>
          <p:cNvSpPr/>
          <p:nvPr/>
        </p:nvSpPr>
        <p:spPr>
          <a:xfrm>
            <a:off x="5198675" y="4073500"/>
            <a:ext cx="3611906" cy="244133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30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3000">
                <a:solidFill>
                  <a:srgbClr val="FAF0CA"/>
                </a:solidFill>
                <a:latin typeface="Inter"/>
                <a:ea typeface="Inter"/>
                <a:cs typeface="Inter"/>
                <a:sym typeface="Inter"/>
              </a:rPr>
              <a:t>Monthly Income</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t/>
            </a:r>
            <a:endParaRPr b="1" sz="27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700">
                <a:solidFill>
                  <a:srgbClr val="FED57D"/>
                </a:solidFill>
                <a:latin typeface="Inter"/>
                <a:ea typeface="Inter"/>
                <a:cs typeface="Inter"/>
                <a:sym typeface="Inter"/>
              </a:rPr>
              <a:t>Voting-based</a:t>
            </a:r>
            <a:endParaRPr b="1" sz="2700">
              <a:solidFill>
                <a:srgbClr val="FED57D"/>
              </a:solidFill>
              <a:latin typeface="Inter"/>
              <a:ea typeface="Inter"/>
              <a:cs typeface="Inter"/>
              <a:sym typeface="Inter"/>
            </a:endParaRPr>
          </a:p>
        </p:txBody>
      </p:sp>
      <p:cxnSp>
        <p:nvCxnSpPr>
          <p:cNvPr id="556" name="Google Shape;556;p28"/>
          <p:cNvCxnSpPr/>
          <p:nvPr/>
        </p:nvCxnSpPr>
        <p:spPr>
          <a:xfrm>
            <a:off x="7004634" y="2593735"/>
            <a:ext cx="0" cy="1509300"/>
          </a:xfrm>
          <a:prstGeom prst="straightConnector1">
            <a:avLst/>
          </a:prstGeom>
          <a:noFill/>
          <a:ln cap="flat" cmpd="sng" w="76200">
            <a:solidFill>
              <a:srgbClr val="05041C"/>
            </a:solidFill>
            <a:prstDash val="solid"/>
            <a:round/>
            <a:headEnd len="med" w="med" type="none"/>
            <a:tailEnd len="med" w="med" type="none"/>
          </a:ln>
        </p:spPr>
      </p:cxnSp>
      <p:cxnSp>
        <p:nvCxnSpPr>
          <p:cNvPr id="557" name="Google Shape;557;p28"/>
          <p:cNvCxnSpPr/>
          <p:nvPr/>
        </p:nvCxnSpPr>
        <p:spPr>
          <a:xfrm>
            <a:off x="11174584" y="2593710"/>
            <a:ext cx="0" cy="1509300"/>
          </a:xfrm>
          <a:prstGeom prst="straightConnector1">
            <a:avLst/>
          </a:prstGeom>
          <a:noFill/>
          <a:ln cap="flat" cmpd="sng" w="76200">
            <a:solidFill>
              <a:srgbClr val="05041C"/>
            </a:solidFill>
            <a:prstDash val="solid"/>
            <a:round/>
            <a:headEnd len="med" w="med" type="none"/>
            <a:tailEnd len="med" w="med" type="none"/>
          </a:ln>
        </p:spPr>
      </p:cxnSp>
      <p:sp>
        <p:nvSpPr>
          <p:cNvPr id="558" name="Google Shape;558;p28"/>
          <p:cNvSpPr txBox="1"/>
          <p:nvPr/>
        </p:nvSpPr>
        <p:spPr>
          <a:xfrm>
            <a:off x="1028700" y="82486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Methods are d</a:t>
            </a:r>
            <a:r>
              <a:rPr b="1" lang="en-US" sz="5300">
                <a:solidFill>
                  <a:srgbClr val="05041D"/>
                </a:solidFill>
                <a:latin typeface="Inter"/>
                <a:ea typeface="Inter"/>
                <a:cs typeface="Inter"/>
                <a:sym typeface="Inter"/>
              </a:rPr>
              <a:t>ifferent on each variable!</a:t>
            </a:r>
            <a:endParaRPr sz="100">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62" name="Shape 562"/>
        <p:cNvGrpSpPr/>
        <p:nvPr/>
      </p:nvGrpSpPr>
      <p:grpSpPr>
        <a:xfrm>
          <a:off x="0" y="0"/>
          <a:ext cx="0" cy="0"/>
          <a:chOff x="0" y="0"/>
          <a:chExt cx="0" cy="0"/>
        </a:xfrm>
      </p:grpSpPr>
      <p:sp>
        <p:nvSpPr>
          <p:cNvPr id="563" name="Google Shape;563;p29"/>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Handling outliers: Our methods</a:t>
            </a:r>
            <a:endParaRPr sz="100">
              <a:latin typeface="Inter"/>
              <a:ea typeface="Inter"/>
              <a:cs typeface="Inter"/>
              <a:sym typeface="Inter"/>
            </a:endParaRPr>
          </a:p>
        </p:txBody>
      </p:sp>
      <p:sp>
        <p:nvSpPr>
          <p:cNvPr id="564" name="Google Shape;564;p2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65" name="Google Shape;565;p29"/>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66" name="Google Shape;566;p29"/>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cxnSp>
        <p:nvCxnSpPr>
          <p:cNvPr id="567" name="Google Shape;567;p29"/>
          <p:cNvCxnSpPr/>
          <p:nvPr/>
        </p:nvCxnSpPr>
        <p:spPr>
          <a:xfrm rot="10800000">
            <a:off x="2769500" y="2593725"/>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68" name="Google Shape;568;p29"/>
          <p:cNvCxnSpPr/>
          <p:nvPr/>
        </p:nvCxnSpPr>
        <p:spPr>
          <a:xfrm>
            <a:off x="2787309" y="2564210"/>
            <a:ext cx="0" cy="1509300"/>
          </a:xfrm>
          <a:prstGeom prst="straightConnector1">
            <a:avLst/>
          </a:prstGeom>
          <a:noFill/>
          <a:ln cap="flat" cmpd="sng" w="76200">
            <a:solidFill>
              <a:srgbClr val="05041C"/>
            </a:solidFill>
            <a:prstDash val="solid"/>
            <a:round/>
            <a:headEnd len="med" w="med" type="none"/>
            <a:tailEnd len="med" w="med" type="none"/>
          </a:ln>
        </p:spPr>
      </p:cxnSp>
      <p:sp>
        <p:nvSpPr>
          <p:cNvPr id="569" name="Google Shape;569;p29"/>
          <p:cNvSpPr/>
          <p:nvPr/>
        </p:nvSpPr>
        <p:spPr>
          <a:xfrm>
            <a:off x="1028700" y="4066850"/>
            <a:ext cx="3611906" cy="3692325"/>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Number of dependents</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700">
                <a:solidFill>
                  <a:srgbClr val="FED57D"/>
                </a:solidFill>
                <a:latin typeface="Inter"/>
                <a:ea typeface="Inter"/>
                <a:cs typeface="Inter"/>
                <a:sym typeface="Inter"/>
              </a:rPr>
              <a:t>z score method</a:t>
            </a:r>
            <a:endParaRPr b="1" sz="2900">
              <a:solidFill>
                <a:srgbClr val="FAF0CA"/>
              </a:solidFill>
              <a:latin typeface="Inter"/>
              <a:ea typeface="Inter"/>
              <a:cs typeface="Inter"/>
              <a:sym typeface="Inter"/>
            </a:endParaRPr>
          </a:p>
          <a:p>
            <a:pPr indent="0" lvl="0" marL="0" rtl="0" algn="l">
              <a:spcBef>
                <a:spcPts val="0"/>
              </a:spcBef>
              <a:spcAft>
                <a:spcPts val="0"/>
              </a:spcAft>
              <a:buNone/>
            </a:pPr>
            <a:r>
              <a:t/>
            </a:r>
            <a:endParaRPr sz="1800">
              <a:solidFill>
                <a:srgbClr val="FAF0CA"/>
              </a:solidFill>
            </a:endParaRPr>
          </a:p>
        </p:txBody>
      </p:sp>
      <p:sp>
        <p:nvSpPr>
          <p:cNvPr id="570" name="Google Shape;570;p29"/>
          <p:cNvSpPr/>
          <p:nvPr/>
        </p:nvSpPr>
        <p:spPr>
          <a:xfrm>
            <a:off x="9368625" y="4073500"/>
            <a:ext cx="3611906" cy="244133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900">
                <a:solidFill>
                  <a:srgbClr val="FAF0CA"/>
                </a:solidFill>
                <a:latin typeface="Inter"/>
                <a:ea typeface="Inter"/>
                <a:cs typeface="Inter"/>
                <a:sym typeface="Inter"/>
              </a:rPr>
              <a:t>Number of times 90 days late</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z score method</a:t>
            </a:r>
            <a:endParaRPr b="1" sz="2900">
              <a:solidFill>
                <a:srgbClr val="FAF0CA"/>
              </a:solidFill>
              <a:latin typeface="Inter"/>
              <a:ea typeface="Inter"/>
              <a:cs typeface="Inter"/>
              <a:sym typeface="Inter"/>
            </a:endParaRPr>
          </a:p>
        </p:txBody>
      </p:sp>
      <p:cxnSp>
        <p:nvCxnSpPr>
          <p:cNvPr id="571" name="Google Shape;571;p29"/>
          <p:cNvCxnSpPr/>
          <p:nvPr/>
        </p:nvCxnSpPr>
        <p:spPr>
          <a:xfrm rot="10800000">
            <a:off x="9188050" y="2593700"/>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72" name="Google Shape;572;p29"/>
          <p:cNvCxnSpPr/>
          <p:nvPr/>
        </p:nvCxnSpPr>
        <p:spPr>
          <a:xfrm>
            <a:off x="15559400" y="2549804"/>
            <a:ext cx="29400" cy="2930700"/>
          </a:xfrm>
          <a:prstGeom prst="straightConnector1">
            <a:avLst/>
          </a:prstGeom>
          <a:noFill/>
          <a:ln cap="flat" cmpd="sng" w="76200">
            <a:solidFill>
              <a:srgbClr val="05041C"/>
            </a:solidFill>
            <a:prstDash val="solid"/>
            <a:round/>
            <a:headEnd len="med" w="med" type="none"/>
            <a:tailEnd len="med" w="med" type="none"/>
          </a:ln>
        </p:spPr>
      </p:cxnSp>
      <p:sp>
        <p:nvSpPr>
          <p:cNvPr id="573" name="Google Shape;573;p29"/>
          <p:cNvSpPr/>
          <p:nvPr/>
        </p:nvSpPr>
        <p:spPr>
          <a:xfrm>
            <a:off x="13768150" y="4073500"/>
            <a:ext cx="3611906" cy="309939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900">
                <a:solidFill>
                  <a:srgbClr val="FAF0CA"/>
                </a:solidFill>
                <a:latin typeface="Inter"/>
                <a:ea typeface="Inter"/>
                <a:cs typeface="Inter"/>
                <a:sym typeface="Inter"/>
              </a:rPr>
              <a:t>Number of open credit lines and loans</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IQR method</a:t>
            </a:r>
            <a:endParaRPr b="1" sz="2600">
              <a:solidFill>
                <a:srgbClr val="FED57D"/>
              </a:solidFill>
              <a:latin typeface="Inter"/>
              <a:ea typeface="Inter"/>
              <a:cs typeface="Inter"/>
              <a:sym typeface="Inter"/>
            </a:endParaRPr>
          </a:p>
        </p:txBody>
      </p:sp>
      <p:sp>
        <p:nvSpPr>
          <p:cNvPr id="574" name="Google Shape;574;p29"/>
          <p:cNvSpPr/>
          <p:nvPr/>
        </p:nvSpPr>
        <p:spPr>
          <a:xfrm>
            <a:off x="5198675" y="4073500"/>
            <a:ext cx="3611906" cy="244133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30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3000">
                <a:solidFill>
                  <a:srgbClr val="FAF0CA"/>
                </a:solidFill>
                <a:latin typeface="Inter"/>
                <a:ea typeface="Inter"/>
                <a:cs typeface="Inter"/>
                <a:sym typeface="Inter"/>
              </a:rPr>
              <a:t>Monthly Income</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t/>
            </a:r>
            <a:endParaRPr b="1" sz="27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700">
                <a:solidFill>
                  <a:srgbClr val="FED57D"/>
                </a:solidFill>
                <a:latin typeface="Inter"/>
                <a:ea typeface="Inter"/>
                <a:cs typeface="Inter"/>
                <a:sym typeface="Inter"/>
              </a:rPr>
              <a:t>Winsorization</a:t>
            </a:r>
            <a:endParaRPr b="1" sz="2700">
              <a:solidFill>
                <a:srgbClr val="FED57D"/>
              </a:solidFill>
              <a:latin typeface="Inter"/>
              <a:ea typeface="Inter"/>
              <a:cs typeface="Inter"/>
              <a:sym typeface="Inter"/>
            </a:endParaRPr>
          </a:p>
        </p:txBody>
      </p:sp>
      <p:cxnSp>
        <p:nvCxnSpPr>
          <p:cNvPr id="575" name="Google Shape;575;p29"/>
          <p:cNvCxnSpPr/>
          <p:nvPr/>
        </p:nvCxnSpPr>
        <p:spPr>
          <a:xfrm>
            <a:off x="7004634" y="2593735"/>
            <a:ext cx="0" cy="1509300"/>
          </a:xfrm>
          <a:prstGeom prst="straightConnector1">
            <a:avLst/>
          </a:prstGeom>
          <a:noFill/>
          <a:ln cap="flat" cmpd="sng" w="76200">
            <a:solidFill>
              <a:srgbClr val="05041C"/>
            </a:solidFill>
            <a:prstDash val="solid"/>
            <a:round/>
            <a:headEnd len="med" w="med" type="none"/>
            <a:tailEnd len="med" w="med" type="none"/>
          </a:ln>
        </p:spPr>
      </p:cxnSp>
      <p:cxnSp>
        <p:nvCxnSpPr>
          <p:cNvPr id="576" name="Google Shape;576;p29"/>
          <p:cNvCxnSpPr/>
          <p:nvPr/>
        </p:nvCxnSpPr>
        <p:spPr>
          <a:xfrm>
            <a:off x="11174584" y="2593710"/>
            <a:ext cx="0" cy="1509300"/>
          </a:xfrm>
          <a:prstGeom prst="straightConnector1">
            <a:avLst/>
          </a:prstGeom>
          <a:noFill/>
          <a:ln cap="flat" cmpd="sng" w="76200">
            <a:solidFill>
              <a:srgbClr val="05041C"/>
            </a:solidFill>
            <a:prstDash val="solid"/>
            <a:round/>
            <a:headEnd len="med" w="med" type="none"/>
            <a:tailEnd len="med" w="med" type="none"/>
          </a:ln>
        </p:spPr>
      </p:cxnSp>
      <p:sp>
        <p:nvSpPr>
          <p:cNvPr id="577" name="Google Shape;577;p29"/>
          <p:cNvSpPr txBox="1"/>
          <p:nvPr/>
        </p:nvSpPr>
        <p:spPr>
          <a:xfrm>
            <a:off x="1028700" y="83608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Methods are different on each variable!</a:t>
            </a:r>
            <a:endParaRPr sz="100">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0"/>
          <p:cNvSpPr/>
          <p:nvPr>
            <p:ph idx="4" type="pic"/>
          </p:nvPr>
        </p:nvSpPr>
        <p:spPr>
          <a:xfrm>
            <a:off x="8515625" y="1010225"/>
            <a:ext cx="9258000" cy="8227500"/>
          </a:xfrm>
          <a:prstGeom prst="roundRect">
            <a:avLst>
              <a:gd fmla="val 16667" name="adj"/>
            </a:avLst>
          </a:prstGeom>
        </p:spPr>
      </p:sp>
      <p:sp>
        <p:nvSpPr>
          <p:cNvPr id="583" name="Google Shape;583;p30"/>
          <p:cNvSpPr txBox="1"/>
          <p:nvPr>
            <p:ph idx="5" type="subTitle"/>
          </p:nvPr>
        </p:nvSpPr>
        <p:spPr>
          <a:xfrm>
            <a:off x="1028700" y="1010225"/>
            <a:ext cx="7145700" cy="18960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a:t>Winsorization</a:t>
            </a:r>
            <a:endParaRPr/>
          </a:p>
        </p:txBody>
      </p:sp>
      <p:sp>
        <p:nvSpPr>
          <p:cNvPr id="584" name="Google Shape;584;p30"/>
          <p:cNvSpPr txBox="1"/>
          <p:nvPr>
            <p:ph idx="6" type="body"/>
          </p:nvPr>
        </p:nvSpPr>
        <p:spPr>
          <a:xfrm>
            <a:off x="1008525" y="3086100"/>
            <a:ext cx="7145700" cy="6151500"/>
          </a:xfrm>
          <a:prstGeom prst="rect">
            <a:avLst/>
          </a:prstGeom>
        </p:spPr>
        <p:txBody>
          <a:bodyPr anchorCtr="0" anchor="t" bIns="0" lIns="0" spcFirstLastPara="1" rIns="0" wrap="square" tIns="0">
            <a:noAutofit/>
          </a:bodyPr>
          <a:lstStyle/>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Replace the bottom x% of data with the x th percentile</a:t>
            </a:r>
            <a:endParaRPr sz="4000">
              <a:latin typeface="Inter SemiBold"/>
              <a:ea typeface="Inter SemiBold"/>
              <a:cs typeface="Inter SemiBold"/>
              <a:sym typeface="Inter SemiBold"/>
            </a:endParaRPr>
          </a:p>
          <a:p>
            <a:pPr indent="0" lvl="0" marL="457200" rtl="0" algn="l">
              <a:spcBef>
                <a:spcPts val="640"/>
              </a:spcBef>
              <a:spcAft>
                <a:spcPts val="0"/>
              </a:spcAft>
              <a:buNone/>
            </a:pPr>
            <a:r>
              <a:t/>
            </a:r>
            <a:endParaRPr sz="4000">
              <a:latin typeface="Inter SemiBold"/>
              <a:ea typeface="Inter SemiBold"/>
              <a:cs typeface="Inter SemiBold"/>
              <a:sym typeface="Inter SemiBold"/>
            </a:endParaRPr>
          </a:p>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Replace the top y% of data with the y th percentile</a:t>
            </a:r>
            <a:endParaRPr sz="4000">
              <a:latin typeface="Inter SemiBold"/>
              <a:ea typeface="Inter SemiBold"/>
              <a:cs typeface="Inter SemiBold"/>
              <a:sym typeface="Inter SemiBold"/>
            </a:endParaRPr>
          </a:p>
          <a:p>
            <a:pPr indent="0" lvl="0" marL="457200" rtl="0" algn="l">
              <a:spcBef>
                <a:spcPts val="640"/>
              </a:spcBef>
              <a:spcAft>
                <a:spcPts val="0"/>
              </a:spcAft>
              <a:buNone/>
            </a:pPr>
            <a:r>
              <a:t/>
            </a:r>
            <a:endParaRPr sz="4000">
              <a:latin typeface="Inter SemiBold"/>
              <a:ea typeface="Inter SemiBold"/>
              <a:cs typeface="Inter SemiBold"/>
              <a:sym typeface="Inter SemiBold"/>
            </a:endParaRPr>
          </a:p>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Drawback: Loss of data</a:t>
            </a:r>
            <a:endParaRPr sz="4000">
              <a:latin typeface="Inter SemiBold"/>
              <a:ea typeface="Inter SemiBold"/>
              <a:cs typeface="Inter SemiBold"/>
              <a:sym typeface="Inter SemiBold"/>
            </a:endParaRPr>
          </a:p>
          <a:p>
            <a:pPr indent="0" lvl="0" marL="0" rtl="0" algn="l">
              <a:spcBef>
                <a:spcPts val="640"/>
              </a:spcBef>
              <a:spcAft>
                <a:spcPts val="0"/>
              </a:spcAft>
              <a:buNone/>
            </a:pPr>
            <a:r>
              <a:t/>
            </a:r>
            <a:endParaRPr b="1" sz="4000"/>
          </a:p>
        </p:txBody>
      </p:sp>
      <p:pic>
        <p:nvPicPr>
          <p:cNvPr id="585" name="Google Shape;585;p30"/>
          <p:cNvPicPr preferRelativeResize="0"/>
          <p:nvPr/>
        </p:nvPicPr>
        <p:blipFill>
          <a:blip r:embed="rId3">
            <a:alphaModFix/>
          </a:blip>
          <a:stretch>
            <a:fillRect/>
          </a:stretch>
        </p:blipFill>
        <p:spPr>
          <a:xfrm>
            <a:off x="8515625" y="1002225"/>
            <a:ext cx="9258001" cy="8227499"/>
          </a:xfrm>
          <a:prstGeom prst="rect">
            <a:avLst/>
          </a:prstGeom>
          <a:noFill/>
          <a:ln>
            <a:noFill/>
          </a:ln>
        </p:spPr>
      </p:pic>
      <p:sp>
        <p:nvSpPr>
          <p:cNvPr id="586" name="Google Shape;586;p3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87" name="Google Shape;587;p30"/>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88" name="Google Shape;588;p30"/>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589" name="Google Shape;589;p30"/>
          <p:cNvSpPr txBox="1"/>
          <p:nvPr/>
        </p:nvSpPr>
        <p:spPr>
          <a:xfrm>
            <a:off x="8515625" y="9229725"/>
            <a:ext cx="776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STAT3011_2324_GP10/Aiden/stat3011part2.modified.ipynb/line269</a:t>
            </a:r>
            <a:endParaRPr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1"/>
          <p:cNvSpPr/>
          <p:nvPr>
            <p:ph idx="4" type="pic"/>
          </p:nvPr>
        </p:nvSpPr>
        <p:spPr>
          <a:xfrm>
            <a:off x="9366500" y="1010225"/>
            <a:ext cx="8406900" cy="8227500"/>
          </a:xfrm>
          <a:prstGeom prst="roundRect">
            <a:avLst>
              <a:gd fmla="val 16667" name="adj"/>
            </a:avLst>
          </a:prstGeom>
        </p:spPr>
      </p:sp>
      <p:sp>
        <p:nvSpPr>
          <p:cNvPr id="595" name="Google Shape;595;p31"/>
          <p:cNvSpPr txBox="1"/>
          <p:nvPr>
            <p:ph idx="5" type="subTitle"/>
          </p:nvPr>
        </p:nvSpPr>
        <p:spPr>
          <a:xfrm>
            <a:off x="1028700" y="1010225"/>
            <a:ext cx="7901400" cy="18960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a:t>Z score method</a:t>
            </a:r>
            <a:endParaRPr/>
          </a:p>
        </p:txBody>
      </p:sp>
      <p:sp>
        <p:nvSpPr>
          <p:cNvPr id="596" name="Google Shape;596;p31"/>
          <p:cNvSpPr txBox="1"/>
          <p:nvPr>
            <p:ph idx="6" type="body"/>
          </p:nvPr>
        </p:nvSpPr>
        <p:spPr>
          <a:xfrm>
            <a:off x="1008525" y="3086100"/>
            <a:ext cx="7901400" cy="6151500"/>
          </a:xfrm>
          <a:prstGeom prst="rect">
            <a:avLst/>
          </a:prstGeom>
        </p:spPr>
        <p:txBody>
          <a:bodyPr anchorCtr="0" anchor="t" bIns="0" lIns="0" spcFirstLastPara="1" rIns="0" wrap="square" tIns="0">
            <a:noAutofit/>
          </a:bodyPr>
          <a:lstStyle/>
          <a:p>
            <a:pPr indent="-457200" lvl="0" marL="457200" rtl="0" algn="l">
              <a:spcBef>
                <a:spcPts val="640"/>
              </a:spcBef>
              <a:spcAft>
                <a:spcPts val="0"/>
              </a:spcAft>
              <a:buSzPts val="3600"/>
              <a:buFont typeface="Inter SemiBold"/>
              <a:buChar char="•"/>
            </a:pPr>
            <a:r>
              <a:rPr lang="en-US" sz="3600">
                <a:latin typeface="Inter SemiBold"/>
                <a:ea typeface="Inter SemiBold"/>
                <a:cs typeface="Inter SemiBold"/>
                <a:sym typeface="Inter SemiBold"/>
              </a:rPr>
              <a:t>Data </a:t>
            </a:r>
            <a:r>
              <a:rPr lang="en-US" sz="3600">
                <a:latin typeface="Inter SemiBold"/>
                <a:ea typeface="Inter SemiBold"/>
                <a:cs typeface="Inter SemiBold"/>
                <a:sym typeface="Inter SemiBold"/>
              </a:rPr>
              <a:t>which</a:t>
            </a:r>
            <a:r>
              <a:rPr lang="en-US" sz="3600">
                <a:latin typeface="Inter SemiBold"/>
                <a:ea typeface="Inter SemiBold"/>
                <a:cs typeface="Inter SemiBold"/>
                <a:sym typeface="Inter SemiBold"/>
              </a:rPr>
              <a:t> have z score &lt; -x or &gt; x are removed</a:t>
            </a:r>
            <a:endParaRPr sz="3600">
              <a:latin typeface="Inter SemiBold"/>
              <a:ea typeface="Inter SemiBold"/>
              <a:cs typeface="Inter SemiBold"/>
              <a:sym typeface="Inter SemiBold"/>
            </a:endParaRPr>
          </a:p>
          <a:p>
            <a:pPr indent="0" lvl="0" marL="457200" rtl="0" algn="l">
              <a:spcBef>
                <a:spcPts val="640"/>
              </a:spcBef>
              <a:spcAft>
                <a:spcPts val="0"/>
              </a:spcAft>
              <a:buNone/>
            </a:pPr>
            <a:r>
              <a:t/>
            </a:r>
            <a:endParaRPr sz="3600">
              <a:latin typeface="Inter SemiBold"/>
              <a:ea typeface="Inter SemiBold"/>
              <a:cs typeface="Inter SemiBold"/>
              <a:sym typeface="Inter SemiBold"/>
            </a:endParaRPr>
          </a:p>
          <a:p>
            <a:pPr indent="-457200" lvl="0" marL="457200" rtl="0" algn="l">
              <a:spcBef>
                <a:spcPts val="640"/>
              </a:spcBef>
              <a:spcAft>
                <a:spcPts val="0"/>
              </a:spcAft>
              <a:buSzPts val="3600"/>
              <a:buFont typeface="Inter SemiBold"/>
              <a:buChar char="•"/>
            </a:pPr>
            <a:r>
              <a:rPr lang="en-US" sz="3600">
                <a:latin typeface="Inter SemiBold"/>
                <a:ea typeface="Inter SemiBold"/>
                <a:cs typeface="Inter SemiBold"/>
                <a:sym typeface="Inter SemiBold"/>
              </a:rPr>
              <a:t>x=3 is chosen in this case</a:t>
            </a:r>
            <a:endParaRPr sz="3600">
              <a:latin typeface="Inter SemiBold"/>
              <a:ea typeface="Inter SemiBold"/>
              <a:cs typeface="Inter SemiBold"/>
              <a:sym typeface="Inter SemiBold"/>
            </a:endParaRPr>
          </a:p>
          <a:p>
            <a:pPr indent="0" lvl="0" marL="457200" rtl="0" algn="l">
              <a:spcBef>
                <a:spcPts val="640"/>
              </a:spcBef>
              <a:spcAft>
                <a:spcPts val="0"/>
              </a:spcAft>
              <a:buNone/>
            </a:pPr>
            <a:r>
              <a:t/>
            </a:r>
            <a:endParaRPr sz="3600">
              <a:latin typeface="Inter SemiBold"/>
              <a:ea typeface="Inter SemiBold"/>
              <a:cs typeface="Inter SemiBold"/>
              <a:sym typeface="Inter SemiBold"/>
            </a:endParaRPr>
          </a:p>
          <a:p>
            <a:pPr indent="-457200" lvl="0" marL="457200" rtl="0" algn="l">
              <a:spcBef>
                <a:spcPts val="640"/>
              </a:spcBef>
              <a:spcAft>
                <a:spcPts val="0"/>
              </a:spcAft>
              <a:buSzPts val="3600"/>
              <a:buFont typeface="Inter SemiBold"/>
              <a:buChar char="•"/>
            </a:pPr>
            <a:r>
              <a:rPr lang="en-US" sz="3600">
                <a:latin typeface="Inter SemiBold"/>
                <a:ea typeface="Inter SemiBold"/>
                <a:cs typeface="Inter SemiBold"/>
                <a:sym typeface="Inter SemiBold"/>
              </a:rPr>
              <a:t>Drawback: Not follow normal distribution &gt;- may not be suitable</a:t>
            </a:r>
            <a:endParaRPr sz="3600">
              <a:latin typeface="Inter SemiBold"/>
              <a:ea typeface="Inter SemiBold"/>
              <a:cs typeface="Inter SemiBold"/>
              <a:sym typeface="Inter SemiBold"/>
            </a:endParaRPr>
          </a:p>
          <a:p>
            <a:pPr indent="0" lvl="0" marL="457200" rtl="0" algn="l">
              <a:spcBef>
                <a:spcPts val="640"/>
              </a:spcBef>
              <a:spcAft>
                <a:spcPts val="0"/>
              </a:spcAft>
              <a:buNone/>
            </a:pPr>
            <a:r>
              <a:t/>
            </a:r>
            <a:endParaRPr sz="3600">
              <a:latin typeface="Inter SemiBold"/>
              <a:ea typeface="Inter SemiBold"/>
              <a:cs typeface="Inter SemiBold"/>
              <a:sym typeface="Inter SemiBold"/>
            </a:endParaRPr>
          </a:p>
          <a:p>
            <a:pPr indent="-457200" lvl="0" marL="457200" rtl="0" algn="l">
              <a:spcBef>
                <a:spcPts val="640"/>
              </a:spcBef>
              <a:spcAft>
                <a:spcPts val="0"/>
              </a:spcAft>
              <a:buSzPts val="3600"/>
              <a:buFont typeface="Inter SemiBold"/>
              <a:buChar char="•"/>
            </a:pPr>
            <a:r>
              <a:rPr lang="en-US" sz="3600">
                <a:latin typeface="Inter SemiBold"/>
                <a:ea typeface="Inter SemiBold"/>
                <a:cs typeface="Inter SemiBold"/>
                <a:sym typeface="Inter SemiBold"/>
              </a:rPr>
              <a:t>‘Number of dependents’ is right skewed</a:t>
            </a:r>
            <a:endParaRPr sz="3600">
              <a:latin typeface="Inter SemiBold"/>
              <a:ea typeface="Inter SemiBold"/>
              <a:cs typeface="Inter SemiBold"/>
              <a:sym typeface="Inter SemiBold"/>
            </a:endParaRPr>
          </a:p>
        </p:txBody>
      </p:sp>
      <p:pic>
        <p:nvPicPr>
          <p:cNvPr id="597" name="Google Shape;597;p31"/>
          <p:cNvPicPr preferRelativeResize="0"/>
          <p:nvPr/>
        </p:nvPicPr>
        <p:blipFill>
          <a:blip r:embed="rId3">
            <a:alphaModFix/>
          </a:blip>
          <a:stretch>
            <a:fillRect/>
          </a:stretch>
        </p:blipFill>
        <p:spPr>
          <a:xfrm>
            <a:off x="9466325" y="1010225"/>
            <a:ext cx="8307074" cy="8227499"/>
          </a:xfrm>
          <a:prstGeom prst="rect">
            <a:avLst/>
          </a:prstGeom>
          <a:noFill/>
          <a:ln>
            <a:noFill/>
          </a:ln>
        </p:spPr>
      </p:pic>
      <p:sp>
        <p:nvSpPr>
          <p:cNvPr id="598" name="Google Shape;598;p3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99" name="Google Shape;599;p31"/>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00" name="Google Shape;600;p31"/>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601" name="Google Shape;601;p31"/>
          <p:cNvSpPr txBox="1"/>
          <p:nvPr/>
        </p:nvSpPr>
        <p:spPr>
          <a:xfrm>
            <a:off x="9466325" y="9237725"/>
            <a:ext cx="774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STAT3011_2324_GP10/Aiden/stat3011part2.modified.ipynb/line275</a:t>
            </a:r>
            <a:endParaRPr sz="11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2"/>
          <p:cNvSpPr/>
          <p:nvPr>
            <p:ph idx="4" type="pic"/>
          </p:nvPr>
        </p:nvSpPr>
        <p:spPr>
          <a:xfrm>
            <a:off x="2929350" y="2346950"/>
            <a:ext cx="11994300" cy="5689200"/>
          </a:xfrm>
          <a:prstGeom prst="roundRect">
            <a:avLst>
              <a:gd fmla="val 16667" name="adj"/>
            </a:avLst>
          </a:prstGeom>
        </p:spPr>
      </p:sp>
      <p:sp>
        <p:nvSpPr>
          <p:cNvPr id="607" name="Google Shape;607;p32"/>
          <p:cNvSpPr txBox="1"/>
          <p:nvPr>
            <p:ph idx="5" type="subTitle"/>
          </p:nvPr>
        </p:nvSpPr>
        <p:spPr>
          <a:xfrm>
            <a:off x="1028700" y="1010225"/>
            <a:ext cx="13894800" cy="9561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a:t>Z score method</a:t>
            </a:r>
            <a:endParaRPr/>
          </a:p>
        </p:txBody>
      </p:sp>
      <p:sp>
        <p:nvSpPr>
          <p:cNvPr id="608" name="Google Shape;608;p32"/>
          <p:cNvSpPr txBox="1"/>
          <p:nvPr>
            <p:ph idx="6" type="body"/>
          </p:nvPr>
        </p:nvSpPr>
        <p:spPr>
          <a:xfrm>
            <a:off x="1028700" y="8734525"/>
            <a:ext cx="15131100" cy="8208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sz="4000">
                <a:latin typeface="Inter SemiBold"/>
                <a:ea typeface="Inter SemiBold"/>
                <a:cs typeface="Inter SemiBold"/>
                <a:sym typeface="Inter SemiBold"/>
              </a:rPr>
              <a:t>The distribution of the data doesn’t change!</a:t>
            </a:r>
            <a:endParaRPr sz="4000">
              <a:latin typeface="Inter SemiBold"/>
              <a:ea typeface="Inter SemiBold"/>
              <a:cs typeface="Inter SemiBold"/>
              <a:sym typeface="Inter SemiBold"/>
            </a:endParaRPr>
          </a:p>
        </p:txBody>
      </p:sp>
      <p:pic>
        <p:nvPicPr>
          <p:cNvPr id="609" name="Google Shape;609;p32"/>
          <p:cNvPicPr preferRelativeResize="0"/>
          <p:nvPr/>
        </p:nvPicPr>
        <p:blipFill>
          <a:blip r:embed="rId3">
            <a:alphaModFix/>
          </a:blip>
          <a:stretch>
            <a:fillRect/>
          </a:stretch>
        </p:blipFill>
        <p:spPr>
          <a:xfrm>
            <a:off x="2929199" y="2347000"/>
            <a:ext cx="11994299" cy="5689200"/>
          </a:xfrm>
          <a:prstGeom prst="rect">
            <a:avLst/>
          </a:prstGeom>
          <a:noFill/>
          <a:ln>
            <a:noFill/>
          </a:ln>
        </p:spPr>
      </p:pic>
      <p:sp>
        <p:nvSpPr>
          <p:cNvPr id="610" name="Google Shape;610;p3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11" name="Google Shape;611;p32"/>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12" name="Google Shape;612;p32"/>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613" name="Google Shape;613;p32"/>
          <p:cNvSpPr txBox="1"/>
          <p:nvPr/>
        </p:nvSpPr>
        <p:spPr>
          <a:xfrm>
            <a:off x="2929350" y="8036150"/>
            <a:ext cx="7788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STAT3011_2324_GP10/Aiden/stat3011part2.modified.ipynb/line276</a:t>
            </a:r>
            <a:endParaRPr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3"/>
          <p:cNvSpPr/>
          <p:nvPr>
            <p:ph idx="4" type="pic"/>
          </p:nvPr>
        </p:nvSpPr>
        <p:spPr>
          <a:xfrm>
            <a:off x="3299150" y="1966325"/>
            <a:ext cx="10335900" cy="6776700"/>
          </a:xfrm>
          <a:prstGeom prst="roundRect">
            <a:avLst>
              <a:gd fmla="val 16667" name="adj"/>
            </a:avLst>
          </a:prstGeom>
        </p:spPr>
      </p:sp>
      <p:sp>
        <p:nvSpPr>
          <p:cNvPr id="619" name="Google Shape;619;p33"/>
          <p:cNvSpPr txBox="1"/>
          <p:nvPr>
            <p:ph idx="5" type="subTitle"/>
          </p:nvPr>
        </p:nvSpPr>
        <p:spPr>
          <a:xfrm>
            <a:off x="1028700" y="1010225"/>
            <a:ext cx="13894800" cy="9561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a:t>Z score method</a:t>
            </a:r>
            <a:endParaRPr/>
          </a:p>
        </p:txBody>
      </p:sp>
      <p:sp>
        <p:nvSpPr>
          <p:cNvPr id="620" name="Google Shape;620;p33"/>
          <p:cNvSpPr txBox="1"/>
          <p:nvPr>
            <p:ph idx="6" type="body"/>
          </p:nvPr>
        </p:nvSpPr>
        <p:spPr>
          <a:xfrm>
            <a:off x="1179200" y="9179525"/>
            <a:ext cx="15131100" cy="8208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sz="4000">
                <a:latin typeface="Inter SemiBold"/>
                <a:ea typeface="Inter SemiBold"/>
                <a:cs typeface="Inter SemiBold"/>
                <a:sym typeface="Inter SemiBold"/>
              </a:rPr>
              <a:t>The distribution of the data also doesn’t change!</a:t>
            </a:r>
            <a:endParaRPr sz="4000">
              <a:latin typeface="Inter SemiBold"/>
              <a:ea typeface="Inter SemiBold"/>
              <a:cs typeface="Inter SemiBold"/>
              <a:sym typeface="Inter SemiBold"/>
            </a:endParaRPr>
          </a:p>
        </p:txBody>
      </p:sp>
      <p:pic>
        <p:nvPicPr>
          <p:cNvPr id="621" name="Google Shape;621;p33"/>
          <p:cNvPicPr preferRelativeResize="0"/>
          <p:nvPr/>
        </p:nvPicPr>
        <p:blipFill>
          <a:blip r:embed="rId3">
            <a:alphaModFix/>
          </a:blip>
          <a:stretch>
            <a:fillRect/>
          </a:stretch>
        </p:blipFill>
        <p:spPr>
          <a:xfrm>
            <a:off x="3299000" y="1966375"/>
            <a:ext cx="10335749" cy="6776701"/>
          </a:xfrm>
          <a:prstGeom prst="rect">
            <a:avLst/>
          </a:prstGeom>
          <a:noFill/>
          <a:ln>
            <a:noFill/>
          </a:ln>
        </p:spPr>
      </p:pic>
      <p:sp>
        <p:nvSpPr>
          <p:cNvPr id="622" name="Google Shape;622;p3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23" name="Google Shape;623;p33"/>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24" name="Google Shape;624;p33"/>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625" name="Google Shape;625;p33"/>
          <p:cNvSpPr txBox="1"/>
          <p:nvPr/>
        </p:nvSpPr>
        <p:spPr>
          <a:xfrm>
            <a:off x="6196175" y="8743025"/>
            <a:ext cx="454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STAT3011_2324_GP10/Aiden/stat3011part2.modified.ipynb/line284</a:t>
            </a:r>
            <a:endParaRPr sz="11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4"/>
          <p:cNvSpPr/>
          <p:nvPr>
            <p:ph idx="4" type="pic"/>
          </p:nvPr>
        </p:nvSpPr>
        <p:spPr>
          <a:xfrm>
            <a:off x="9611589" y="1010225"/>
            <a:ext cx="7656300" cy="8227500"/>
          </a:xfrm>
          <a:prstGeom prst="roundRect">
            <a:avLst>
              <a:gd fmla="val 16667" name="adj"/>
            </a:avLst>
          </a:prstGeom>
        </p:spPr>
      </p:sp>
      <p:sp>
        <p:nvSpPr>
          <p:cNvPr id="631" name="Google Shape;631;p34"/>
          <p:cNvSpPr txBox="1"/>
          <p:nvPr>
            <p:ph idx="5" type="subTitle"/>
          </p:nvPr>
        </p:nvSpPr>
        <p:spPr>
          <a:xfrm>
            <a:off x="1028700" y="1010225"/>
            <a:ext cx="7656300" cy="18960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a:t>IQR method</a:t>
            </a:r>
            <a:endParaRPr/>
          </a:p>
        </p:txBody>
      </p:sp>
      <p:sp>
        <p:nvSpPr>
          <p:cNvPr id="632" name="Google Shape;632;p34"/>
          <p:cNvSpPr txBox="1"/>
          <p:nvPr>
            <p:ph idx="6" type="body"/>
          </p:nvPr>
        </p:nvSpPr>
        <p:spPr>
          <a:xfrm>
            <a:off x="1008525" y="3086100"/>
            <a:ext cx="7656300" cy="6151500"/>
          </a:xfrm>
          <a:prstGeom prst="rect">
            <a:avLst/>
          </a:prstGeom>
        </p:spPr>
        <p:txBody>
          <a:bodyPr anchorCtr="0" anchor="t" bIns="0" lIns="0" spcFirstLastPara="1" rIns="0" wrap="square" tIns="0">
            <a:noAutofit/>
          </a:bodyPr>
          <a:lstStyle/>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All the data &lt; mean-1.5IQR or &gt;mean+1.5 IQR are removed</a:t>
            </a:r>
            <a:endParaRPr sz="4000">
              <a:latin typeface="Inter SemiBold"/>
              <a:ea typeface="Inter SemiBold"/>
              <a:cs typeface="Inter SemiBold"/>
              <a:sym typeface="Inter SemiBold"/>
            </a:endParaRPr>
          </a:p>
          <a:p>
            <a:pPr indent="0" lvl="0" marL="457200" rtl="0" algn="l">
              <a:spcBef>
                <a:spcPts val="640"/>
              </a:spcBef>
              <a:spcAft>
                <a:spcPts val="0"/>
              </a:spcAft>
              <a:buNone/>
            </a:pPr>
            <a:r>
              <a:t/>
            </a:r>
            <a:endParaRPr sz="4000">
              <a:latin typeface="Inter SemiBold"/>
              <a:ea typeface="Inter SemiBold"/>
              <a:cs typeface="Inter SemiBold"/>
              <a:sym typeface="Inter SemiBold"/>
            </a:endParaRPr>
          </a:p>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Doesn’t require normal distribution</a:t>
            </a:r>
            <a:endParaRPr sz="4000">
              <a:latin typeface="Inter SemiBold"/>
              <a:ea typeface="Inter SemiBold"/>
              <a:cs typeface="Inter SemiBold"/>
              <a:sym typeface="Inter SemiBold"/>
            </a:endParaRPr>
          </a:p>
          <a:p>
            <a:pPr indent="0" lvl="0" marL="457200" rtl="0" algn="l">
              <a:spcBef>
                <a:spcPts val="640"/>
              </a:spcBef>
              <a:spcAft>
                <a:spcPts val="0"/>
              </a:spcAft>
              <a:buNone/>
            </a:pPr>
            <a:r>
              <a:t/>
            </a:r>
            <a:endParaRPr sz="4000">
              <a:latin typeface="Inter SemiBold"/>
              <a:ea typeface="Inter SemiBold"/>
              <a:cs typeface="Inter SemiBold"/>
              <a:sym typeface="Inter SemiBold"/>
            </a:endParaRPr>
          </a:p>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Data &gt; 20 are removed, similar to what textbook’s methods did</a:t>
            </a:r>
            <a:endParaRPr sz="4000">
              <a:latin typeface="Inter SemiBold"/>
              <a:ea typeface="Inter SemiBold"/>
              <a:cs typeface="Inter SemiBold"/>
              <a:sym typeface="Inter SemiBold"/>
            </a:endParaRPr>
          </a:p>
          <a:p>
            <a:pPr indent="0" lvl="0" marL="457200" rtl="0" algn="l">
              <a:spcBef>
                <a:spcPts val="640"/>
              </a:spcBef>
              <a:spcAft>
                <a:spcPts val="0"/>
              </a:spcAft>
              <a:buNone/>
            </a:pPr>
            <a:r>
              <a:t/>
            </a:r>
            <a:endParaRPr sz="4000">
              <a:latin typeface="Inter SemiBold"/>
              <a:ea typeface="Inter SemiBold"/>
              <a:cs typeface="Inter SemiBold"/>
              <a:sym typeface="Inter SemiBold"/>
            </a:endParaRPr>
          </a:p>
          <a:p>
            <a:pPr indent="0" lvl="0" marL="0" rtl="0" algn="l">
              <a:spcBef>
                <a:spcPts val="640"/>
              </a:spcBef>
              <a:spcAft>
                <a:spcPts val="0"/>
              </a:spcAft>
              <a:buNone/>
            </a:pPr>
            <a:r>
              <a:t/>
            </a:r>
            <a:endParaRPr sz="4000">
              <a:latin typeface="Inter SemiBold"/>
              <a:ea typeface="Inter SemiBold"/>
              <a:cs typeface="Inter SemiBold"/>
              <a:sym typeface="Inter SemiBold"/>
            </a:endParaRPr>
          </a:p>
        </p:txBody>
      </p:sp>
      <p:pic>
        <p:nvPicPr>
          <p:cNvPr id="633" name="Google Shape;633;p34"/>
          <p:cNvPicPr preferRelativeResize="0"/>
          <p:nvPr/>
        </p:nvPicPr>
        <p:blipFill>
          <a:blip r:embed="rId3">
            <a:alphaModFix/>
          </a:blip>
          <a:stretch>
            <a:fillRect/>
          </a:stretch>
        </p:blipFill>
        <p:spPr>
          <a:xfrm>
            <a:off x="9577350" y="1010225"/>
            <a:ext cx="7724775" cy="8122951"/>
          </a:xfrm>
          <a:prstGeom prst="rect">
            <a:avLst/>
          </a:prstGeom>
          <a:noFill/>
          <a:ln>
            <a:noFill/>
          </a:ln>
        </p:spPr>
      </p:pic>
      <p:sp>
        <p:nvSpPr>
          <p:cNvPr id="634" name="Google Shape;634;p3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35" name="Google Shape;635;p34"/>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36" name="Google Shape;636;p34"/>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637" name="Google Shape;637;p34"/>
          <p:cNvSpPr txBox="1"/>
          <p:nvPr/>
        </p:nvSpPr>
        <p:spPr>
          <a:xfrm>
            <a:off x="11538975" y="9237600"/>
            <a:ext cx="458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STAT3011_2324_GP10/Aiden/stat3011part2.modified.ipynb/line279</a:t>
            </a:r>
            <a:endParaRPr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41" name="Shape 641"/>
        <p:cNvGrpSpPr/>
        <p:nvPr/>
      </p:nvGrpSpPr>
      <p:grpSpPr>
        <a:xfrm>
          <a:off x="0" y="0"/>
          <a:ext cx="0" cy="0"/>
          <a:chOff x="0" y="0"/>
          <a:chExt cx="0" cy="0"/>
        </a:xfrm>
      </p:grpSpPr>
      <p:grpSp>
        <p:nvGrpSpPr>
          <p:cNvPr id="642" name="Google Shape;642;p35"/>
          <p:cNvGrpSpPr/>
          <p:nvPr/>
        </p:nvGrpSpPr>
        <p:grpSpPr>
          <a:xfrm>
            <a:off x="1845068" y="2370696"/>
            <a:ext cx="4467883" cy="3562593"/>
            <a:chOff x="0" y="-111"/>
            <a:chExt cx="1379700" cy="729696"/>
          </a:xfrm>
        </p:grpSpPr>
        <p:sp>
          <p:nvSpPr>
            <p:cNvPr id="643" name="Google Shape;643;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txBox="1"/>
            <p:nvPr/>
          </p:nvSpPr>
          <p:spPr>
            <a:xfrm>
              <a:off x="0" y="-111"/>
              <a:ext cx="1379700" cy="7296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5" name="Google Shape;645;p35"/>
          <p:cNvSpPr txBox="1"/>
          <p:nvPr/>
        </p:nvSpPr>
        <p:spPr>
          <a:xfrm>
            <a:off x="2248526" y="2681911"/>
            <a:ext cx="3543000" cy="4308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KNN Clustering</a:t>
            </a:r>
            <a:endParaRPr>
              <a:solidFill>
                <a:srgbClr val="FED57D"/>
              </a:solidFill>
            </a:endParaRPr>
          </a:p>
        </p:txBody>
      </p:sp>
      <p:sp>
        <p:nvSpPr>
          <p:cNvPr id="646" name="Google Shape;646;p35"/>
          <p:cNvSpPr txBox="1"/>
          <p:nvPr/>
        </p:nvSpPr>
        <p:spPr>
          <a:xfrm>
            <a:off x="2248526" y="3304408"/>
            <a:ext cx="3543000" cy="1824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1500">
                <a:solidFill>
                  <a:srgbClr val="FAF0CA"/>
                </a:solidFill>
              </a:rPr>
              <a:t>a supervised machine learning algorithm used for classification tasks. It assigns a new data point to the majority class among its k nearest neighbors, where k is a user-defined parameter.</a:t>
            </a:r>
            <a:endParaRPr sz="1500">
              <a:solidFill>
                <a:srgbClr val="FAF0CA"/>
              </a:solidFill>
            </a:endParaRPr>
          </a:p>
          <a:p>
            <a:pPr indent="0" lvl="0" marL="0" marR="0" rtl="0" algn="l">
              <a:lnSpc>
                <a:spcPct val="115000"/>
              </a:lnSpc>
              <a:spcBef>
                <a:spcPts val="0"/>
              </a:spcBef>
              <a:spcAft>
                <a:spcPts val="0"/>
              </a:spcAft>
              <a:buNone/>
            </a:pPr>
            <a:r>
              <a:t/>
            </a:r>
            <a:endParaRPr b="0" i="0" sz="1500" u="none" cap="none" strike="noStrike">
              <a:solidFill>
                <a:srgbClr val="FAF0CA"/>
              </a:solidFill>
              <a:latin typeface="Inter"/>
              <a:ea typeface="Inter"/>
              <a:cs typeface="Inter"/>
              <a:sym typeface="Inter"/>
            </a:endParaRPr>
          </a:p>
          <a:p>
            <a:pPr indent="0" lvl="1" marL="0" marR="0" rtl="0" algn="l">
              <a:lnSpc>
                <a:spcPct val="115000"/>
              </a:lnSpc>
              <a:spcBef>
                <a:spcPts val="0"/>
              </a:spcBef>
              <a:spcAft>
                <a:spcPts val="0"/>
              </a:spcAft>
              <a:buNone/>
            </a:pPr>
            <a:r>
              <a:t/>
            </a:r>
            <a:endParaRPr sz="1500">
              <a:solidFill>
                <a:srgbClr val="FAF0CA"/>
              </a:solidFill>
            </a:endParaRPr>
          </a:p>
        </p:txBody>
      </p:sp>
      <p:grpSp>
        <p:nvGrpSpPr>
          <p:cNvPr id="647" name="Google Shape;647;p35"/>
          <p:cNvGrpSpPr/>
          <p:nvPr/>
        </p:nvGrpSpPr>
        <p:grpSpPr>
          <a:xfrm>
            <a:off x="7013186" y="2370674"/>
            <a:ext cx="4467883" cy="3562593"/>
            <a:chOff x="0" y="-111"/>
            <a:chExt cx="1379700" cy="729696"/>
          </a:xfrm>
        </p:grpSpPr>
        <p:sp>
          <p:nvSpPr>
            <p:cNvPr id="648" name="Google Shape;648;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nvSpPr>
          <p:spPr>
            <a:xfrm>
              <a:off x="0" y="-111"/>
              <a:ext cx="1379700" cy="7296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0" name="Google Shape;650;p35"/>
          <p:cNvSpPr txBox="1"/>
          <p:nvPr/>
        </p:nvSpPr>
        <p:spPr>
          <a:xfrm>
            <a:off x="7416643" y="2681889"/>
            <a:ext cx="3543000" cy="4308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Logistic Regression</a:t>
            </a:r>
            <a:endParaRPr>
              <a:solidFill>
                <a:srgbClr val="FED57D"/>
              </a:solidFill>
            </a:endParaRPr>
          </a:p>
        </p:txBody>
      </p:sp>
      <p:sp>
        <p:nvSpPr>
          <p:cNvPr id="651" name="Google Shape;651;p35"/>
          <p:cNvSpPr txBox="1"/>
          <p:nvPr/>
        </p:nvSpPr>
        <p:spPr>
          <a:xfrm>
            <a:off x="7416644" y="3304387"/>
            <a:ext cx="3543000" cy="15585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1500">
                <a:solidFill>
                  <a:srgbClr val="FAF0CA"/>
                </a:solidFill>
                <a:latin typeface="Roboto"/>
                <a:ea typeface="Roboto"/>
                <a:cs typeface="Roboto"/>
                <a:sym typeface="Roboto"/>
              </a:rPr>
              <a:t>a statistical model used for binary classification tasks. It estimates the probability of an input belonging to a particular class by applying a logistic function to a linear combination of input features.</a:t>
            </a:r>
            <a:endParaRPr sz="1500">
              <a:solidFill>
                <a:srgbClr val="FAF0CA"/>
              </a:solidFill>
            </a:endParaRPr>
          </a:p>
        </p:txBody>
      </p:sp>
      <p:grpSp>
        <p:nvGrpSpPr>
          <p:cNvPr id="652" name="Google Shape;652;p35"/>
          <p:cNvGrpSpPr/>
          <p:nvPr/>
        </p:nvGrpSpPr>
        <p:grpSpPr>
          <a:xfrm>
            <a:off x="12181303" y="2370674"/>
            <a:ext cx="4467883" cy="3562593"/>
            <a:chOff x="0" y="-111"/>
            <a:chExt cx="1379700" cy="729696"/>
          </a:xfrm>
        </p:grpSpPr>
        <p:sp>
          <p:nvSpPr>
            <p:cNvPr id="653" name="Google Shape;653;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txBox="1"/>
            <p:nvPr/>
          </p:nvSpPr>
          <p:spPr>
            <a:xfrm>
              <a:off x="0" y="-111"/>
              <a:ext cx="1379700" cy="7296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5" name="Google Shape;655;p35"/>
          <p:cNvSpPr txBox="1"/>
          <p:nvPr/>
        </p:nvSpPr>
        <p:spPr>
          <a:xfrm>
            <a:off x="12584761" y="2681889"/>
            <a:ext cx="3543000" cy="4308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Adaboost Classifier</a:t>
            </a:r>
            <a:endParaRPr>
              <a:solidFill>
                <a:srgbClr val="FED57D"/>
              </a:solidFill>
            </a:endParaRPr>
          </a:p>
        </p:txBody>
      </p:sp>
      <p:sp>
        <p:nvSpPr>
          <p:cNvPr id="656" name="Google Shape;656;p35"/>
          <p:cNvSpPr txBox="1"/>
          <p:nvPr/>
        </p:nvSpPr>
        <p:spPr>
          <a:xfrm>
            <a:off x="12584761" y="3304387"/>
            <a:ext cx="3543000" cy="15585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1500">
                <a:solidFill>
                  <a:srgbClr val="FAF0CA"/>
                </a:solidFill>
                <a:latin typeface="Roboto"/>
                <a:ea typeface="Roboto"/>
                <a:cs typeface="Roboto"/>
                <a:sym typeface="Roboto"/>
              </a:rPr>
              <a:t>is a boosting algorithm used for binary classification tasks. It combines multiple weak classifiers into a strong classifier by iteratively adjusting the weights of the training samples based on their classification performance. </a:t>
            </a:r>
            <a:endParaRPr sz="1500">
              <a:solidFill>
                <a:srgbClr val="FAF0CA"/>
              </a:solidFill>
            </a:endParaRPr>
          </a:p>
        </p:txBody>
      </p:sp>
      <p:grpSp>
        <p:nvGrpSpPr>
          <p:cNvPr id="657" name="Google Shape;657;p35"/>
          <p:cNvGrpSpPr/>
          <p:nvPr/>
        </p:nvGrpSpPr>
        <p:grpSpPr>
          <a:xfrm>
            <a:off x="1824575" y="6240266"/>
            <a:ext cx="4467883" cy="3562593"/>
            <a:chOff x="0" y="-111"/>
            <a:chExt cx="1379700" cy="729696"/>
          </a:xfrm>
        </p:grpSpPr>
        <p:sp>
          <p:nvSpPr>
            <p:cNvPr id="658" name="Google Shape;658;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txBox="1"/>
            <p:nvPr/>
          </p:nvSpPr>
          <p:spPr>
            <a:xfrm>
              <a:off x="0" y="-111"/>
              <a:ext cx="1379700" cy="7296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0" name="Google Shape;660;p35"/>
          <p:cNvSpPr txBox="1"/>
          <p:nvPr/>
        </p:nvSpPr>
        <p:spPr>
          <a:xfrm>
            <a:off x="2228033" y="6475281"/>
            <a:ext cx="3543000" cy="926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Gradient </a:t>
            </a:r>
            <a:endParaRPr b="1" sz="2799">
              <a:solidFill>
                <a:srgbClr val="FED57D"/>
              </a:solidFill>
              <a:latin typeface="Inter"/>
              <a:ea typeface="Inter"/>
              <a:cs typeface="Inter"/>
              <a:sym typeface="Inter"/>
            </a:endParaRPr>
          </a:p>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Boosting Classifier</a:t>
            </a:r>
            <a:endParaRPr>
              <a:solidFill>
                <a:srgbClr val="FED57D"/>
              </a:solidFill>
            </a:endParaRPr>
          </a:p>
        </p:txBody>
      </p:sp>
      <p:sp>
        <p:nvSpPr>
          <p:cNvPr id="661" name="Google Shape;661;p35"/>
          <p:cNvSpPr txBox="1"/>
          <p:nvPr/>
        </p:nvSpPr>
        <p:spPr>
          <a:xfrm>
            <a:off x="2228033" y="7478778"/>
            <a:ext cx="3543000" cy="20895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1500">
                <a:solidFill>
                  <a:srgbClr val="FAF0CA"/>
                </a:solidFill>
                <a:latin typeface="Roboto"/>
                <a:ea typeface="Roboto"/>
                <a:cs typeface="Roboto"/>
                <a:sym typeface="Roboto"/>
              </a:rPr>
              <a:t> a machine learning algorithm that combines weak predictive models, typically decision trees, to create a strong predictive model. It works by iteratively training new models that focus on the errors made by previous models and then combining their predictions through a weighted sum. </a:t>
            </a:r>
            <a:endParaRPr sz="1500">
              <a:solidFill>
                <a:srgbClr val="FAF0CA"/>
              </a:solidFill>
            </a:endParaRPr>
          </a:p>
        </p:txBody>
      </p:sp>
      <p:grpSp>
        <p:nvGrpSpPr>
          <p:cNvPr id="662" name="Google Shape;662;p35"/>
          <p:cNvGrpSpPr/>
          <p:nvPr/>
        </p:nvGrpSpPr>
        <p:grpSpPr>
          <a:xfrm>
            <a:off x="6992693" y="6240244"/>
            <a:ext cx="4467883" cy="3562593"/>
            <a:chOff x="0" y="-111"/>
            <a:chExt cx="1379700" cy="729696"/>
          </a:xfrm>
        </p:grpSpPr>
        <p:sp>
          <p:nvSpPr>
            <p:cNvPr id="663" name="Google Shape;663;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txBox="1"/>
            <p:nvPr/>
          </p:nvSpPr>
          <p:spPr>
            <a:xfrm>
              <a:off x="0" y="-111"/>
              <a:ext cx="1379700" cy="7296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5" name="Google Shape;665;p35"/>
          <p:cNvSpPr txBox="1"/>
          <p:nvPr/>
        </p:nvSpPr>
        <p:spPr>
          <a:xfrm>
            <a:off x="7396150" y="6475259"/>
            <a:ext cx="3543000" cy="926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Random Forest </a:t>
            </a:r>
            <a:endParaRPr b="1" sz="2799">
              <a:solidFill>
                <a:srgbClr val="FED57D"/>
              </a:solidFill>
              <a:latin typeface="Inter"/>
              <a:ea typeface="Inter"/>
              <a:cs typeface="Inter"/>
              <a:sym typeface="Inter"/>
            </a:endParaRPr>
          </a:p>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Classifier</a:t>
            </a:r>
            <a:endParaRPr b="1" sz="2799">
              <a:solidFill>
                <a:srgbClr val="FED57D"/>
              </a:solidFill>
              <a:latin typeface="Inter"/>
              <a:ea typeface="Inter"/>
              <a:cs typeface="Inter"/>
              <a:sym typeface="Inter"/>
            </a:endParaRPr>
          </a:p>
        </p:txBody>
      </p:sp>
      <p:sp>
        <p:nvSpPr>
          <p:cNvPr id="666" name="Google Shape;666;p35"/>
          <p:cNvSpPr txBox="1"/>
          <p:nvPr/>
        </p:nvSpPr>
        <p:spPr>
          <a:xfrm>
            <a:off x="7455126" y="7517394"/>
            <a:ext cx="3543000" cy="1558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1500">
                <a:solidFill>
                  <a:srgbClr val="FAF0CA"/>
                </a:solidFill>
                <a:latin typeface="Roboto"/>
                <a:ea typeface="Roboto"/>
                <a:cs typeface="Roboto"/>
                <a:sym typeface="Roboto"/>
              </a:rPr>
              <a:t>a</a:t>
            </a:r>
            <a:r>
              <a:rPr lang="en-US" sz="1500">
                <a:solidFill>
                  <a:srgbClr val="FAF0CA"/>
                </a:solidFill>
                <a:latin typeface="Roboto"/>
                <a:ea typeface="Roboto"/>
                <a:cs typeface="Roboto"/>
                <a:sym typeface="Roboto"/>
              </a:rPr>
              <a:t>n</a:t>
            </a:r>
            <a:r>
              <a:rPr lang="en-US" sz="1500">
                <a:solidFill>
                  <a:srgbClr val="FAF0CA"/>
                </a:solidFill>
                <a:latin typeface="Roboto"/>
                <a:ea typeface="Roboto"/>
                <a:cs typeface="Roboto"/>
                <a:sym typeface="Roboto"/>
              </a:rPr>
              <a:t> ensemble learning algorithm that combines multiple decision trees to make predictions. It works by constructing a multitude of decision trees during training and then using a voting mechanism to aggregate their predictions. </a:t>
            </a:r>
            <a:endParaRPr sz="1500">
              <a:solidFill>
                <a:srgbClr val="FAF0CA"/>
              </a:solidFill>
              <a:latin typeface="Inter"/>
              <a:ea typeface="Inter"/>
              <a:cs typeface="Inter"/>
              <a:sym typeface="Inter"/>
            </a:endParaRPr>
          </a:p>
        </p:txBody>
      </p:sp>
      <p:grpSp>
        <p:nvGrpSpPr>
          <p:cNvPr id="667" name="Google Shape;667;p35"/>
          <p:cNvGrpSpPr/>
          <p:nvPr/>
        </p:nvGrpSpPr>
        <p:grpSpPr>
          <a:xfrm>
            <a:off x="12160810" y="6240244"/>
            <a:ext cx="4467883" cy="3562593"/>
            <a:chOff x="0" y="-111"/>
            <a:chExt cx="1379700" cy="729696"/>
          </a:xfrm>
        </p:grpSpPr>
        <p:sp>
          <p:nvSpPr>
            <p:cNvPr id="668" name="Google Shape;668;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txBox="1"/>
            <p:nvPr/>
          </p:nvSpPr>
          <p:spPr>
            <a:xfrm>
              <a:off x="0" y="-111"/>
              <a:ext cx="1379700" cy="729600"/>
            </a:xfrm>
            <a:prstGeom prst="rect">
              <a:avLst/>
            </a:prstGeom>
            <a:solidFill>
              <a:srgbClr val="351C75"/>
            </a:solid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0" name="Google Shape;670;p35"/>
          <p:cNvSpPr txBox="1"/>
          <p:nvPr/>
        </p:nvSpPr>
        <p:spPr>
          <a:xfrm>
            <a:off x="12564268" y="6475259"/>
            <a:ext cx="3543000" cy="926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Vote Ensemble</a:t>
            </a:r>
            <a:br>
              <a:rPr b="1" lang="en-US" sz="2799">
                <a:solidFill>
                  <a:srgbClr val="FED57D"/>
                </a:solidFill>
                <a:latin typeface="Inter"/>
                <a:ea typeface="Inter"/>
                <a:cs typeface="Inter"/>
                <a:sym typeface="Inter"/>
              </a:rPr>
            </a:br>
            <a:r>
              <a:rPr b="1" lang="en-US" sz="2799">
                <a:solidFill>
                  <a:srgbClr val="FED57D"/>
                </a:solidFill>
                <a:latin typeface="Inter"/>
                <a:ea typeface="Inter"/>
                <a:cs typeface="Inter"/>
                <a:sym typeface="Inter"/>
              </a:rPr>
              <a:t>Classifier</a:t>
            </a:r>
            <a:endParaRPr>
              <a:solidFill>
                <a:srgbClr val="FED57D"/>
              </a:solidFill>
            </a:endParaRPr>
          </a:p>
        </p:txBody>
      </p:sp>
      <p:sp>
        <p:nvSpPr>
          <p:cNvPr id="671" name="Google Shape;671;p35"/>
          <p:cNvSpPr txBox="1"/>
          <p:nvPr/>
        </p:nvSpPr>
        <p:spPr>
          <a:xfrm>
            <a:off x="12584743" y="7441206"/>
            <a:ext cx="3543000" cy="18240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1500">
                <a:solidFill>
                  <a:srgbClr val="FAF0CA"/>
                </a:solidFill>
                <a:latin typeface="Roboto"/>
                <a:ea typeface="Roboto"/>
                <a:cs typeface="Roboto"/>
                <a:sym typeface="Roboto"/>
              </a:rPr>
              <a:t>an ensemble learning algorithm that combines the predictions of multiple individual classifiers to make a final prediction. Each individual classifier is trained independently on the same training data, using different algorithms or settings. </a:t>
            </a:r>
            <a:endParaRPr sz="1500">
              <a:solidFill>
                <a:srgbClr val="FAF0CA"/>
              </a:solidFill>
            </a:endParaRPr>
          </a:p>
        </p:txBody>
      </p:sp>
      <p:sp>
        <p:nvSpPr>
          <p:cNvPr id="672" name="Google Shape;672;p35"/>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Machine learning modeling</a:t>
            </a:r>
            <a:endParaRPr sz="100">
              <a:latin typeface="Inter"/>
              <a:ea typeface="Inter"/>
              <a:cs typeface="Inter"/>
              <a:sym typeface="Inter"/>
            </a:endParaRPr>
          </a:p>
        </p:txBody>
      </p:sp>
      <p:sp>
        <p:nvSpPr>
          <p:cNvPr id="673" name="Google Shape;673;p3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74" name="Google Shape;674;p35"/>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75" name="Google Shape;675;p35"/>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79" name="Shape 679"/>
        <p:cNvGrpSpPr/>
        <p:nvPr/>
      </p:nvGrpSpPr>
      <p:grpSpPr>
        <a:xfrm>
          <a:off x="0" y="0"/>
          <a:ext cx="0" cy="0"/>
          <a:chOff x="0" y="0"/>
          <a:chExt cx="0" cy="0"/>
        </a:xfrm>
      </p:grpSpPr>
      <p:sp>
        <p:nvSpPr>
          <p:cNvPr id="680" name="Google Shape;680;p36"/>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Machine learning modeling</a:t>
            </a:r>
            <a:endParaRPr sz="100">
              <a:latin typeface="Inter"/>
              <a:ea typeface="Inter"/>
              <a:cs typeface="Inter"/>
              <a:sym typeface="Inter"/>
            </a:endParaRPr>
          </a:p>
        </p:txBody>
      </p:sp>
      <p:sp>
        <p:nvSpPr>
          <p:cNvPr id="681" name="Google Shape;681;p3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82" name="Google Shape;682;p36"/>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83" name="Google Shape;683;p36"/>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graphicFrame>
        <p:nvGraphicFramePr>
          <p:cNvPr id="684" name="Google Shape;684;p36"/>
          <p:cNvGraphicFramePr/>
          <p:nvPr/>
        </p:nvGraphicFramePr>
        <p:xfrm>
          <a:off x="953650" y="3306925"/>
          <a:ext cx="3000000" cy="3000000"/>
        </p:xfrm>
        <a:graphic>
          <a:graphicData uri="http://schemas.openxmlformats.org/drawingml/2006/table">
            <a:tbl>
              <a:tblPr>
                <a:noFill/>
                <a:tableStyleId>{99821E9B-A5D0-476E-860D-C02EDEE0BFF9}</a:tableStyleId>
              </a:tblPr>
              <a:tblGrid>
                <a:gridCol w="5461000"/>
                <a:gridCol w="5461000"/>
                <a:gridCol w="5461000"/>
              </a:tblGrid>
              <a:tr h="658175">
                <a:tc>
                  <a:txBody>
                    <a:bodyPr/>
                    <a:lstStyle/>
                    <a:p>
                      <a:pPr indent="0" lvl="0" marL="0" rtl="0" algn="ctr">
                        <a:spcBef>
                          <a:spcPts val="0"/>
                        </a:spcBef>
                        <a:spcAft>
                          <a:spcPts val="0"/>
                        </a:spcAft>
                        <a:buNone/>
                      </a:pPr>
                      <a:r>
                        <a:rPr b="1" lang="en-US" sz="2000">
                          <a:latin typeface="Inter"/>
                          <a:ea typeface="Inter"/>
                          <a:cs typeface="Inter"/>
                          <a:sym typeface="Inter"/>
                        </a:rPr>
                        <a:t>Model </a:t>
                      </a:r>
                      <a:endParaRPr b="1" sz="2000">
                        <a:latin typeface="Inter"/>
                        <a:ea typeface="Inter"/>
                        <a:cs typeface="Inter"/>
                        <a:sym typeface="Inter"/>
                      </a:endParaRPr>
                    </a:p>
                  </a:txBody>
                  <a:tcPr marT="91425" marB="91425" marR="91425" marL="91425">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Accuracy</a:t>
                      </a:r>
                      <a:endParaRPr b="1" sz="2000">
                        <a:latin typeface="Inter"/>
                        <a:ea typeface="Inter"/>
                        <a:cs typeface="Inter"/>
                        <a:sym typeface="Inter"/>
                      </a:endParaRPr>
                    </a:p>
                  </a:txBody>
                  <a:tcPr marT="91425" marB="91425" marR="91425" marL="91425">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ROC_AUC score</a:t>
                      </a:r>
                      <a:endParaRPr b="1" sz="2000">
                        <a:latin typeface="Inter"/>
                        <a:ea typeface="Inter"/>
                        <a:cs typeface="Inter"/>
                        <a:sym typeface="Inter"/>
                      </a:endParaRPr>
                    </a:p>
                  </a:txBody>
                  <a:tcPr marT="91425" marB="91425" marR="91425" marL="91425">
                    <a:solidFill>
                      <a:srgbClr val="EDEBE9"/>
                    </a:solidFill>
                  </a:tcPr>
                </a:tc>
              </a:tr>
              <a:tr h="658175">
                <a:tc>
                  <a:txBody>
                    <a:bodyPr/>
                    <a:lstStyle/>
                    <a:p>
                      <a:pPr indent="0" lvl="0" marL="0" rtl="0" algn="ctr">
                        <a:spcBef>
                          <a:spcPts val="0"/>
                        </a:spcBef>
                        <a:spcAft>
                          <a:spcPts val="0"/>
                        </a:spcAft>
                        <a:buNone/>
                      </a:pPr>
                      <a:r>
                        <a:rPr lang="en-US" sz="2000">
                          <a:latin typeface="Inter"/>
                          <a:ea typeface="Inter"/>
                          <a:cs typeface="Inter"/>
                          <a:sym typeface="Inter"/>
                        </a:rPr>
                        <a:t>KNN classifier</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0.9314</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0.5896</a:t>
                      </a:r>
                      <a:endParaRPr sz="2000">
                        <a:latin typeface="Inter"/>
                        <a:ea typeface="Inter"/>
                        <a:cs typeface="Inter"/>
                        <a:sym typeface="Inter"/>
                      </a:endParaRPr>
                    </a:p>
                  </a:txBody>
                  <a:tcPr marT="91425" marB="91425" marR="91425" marL="91425"/>
                </a:tc>
              </a:tr>
              <a:tr h="658175">
                <a:tc>
                  <a:txBody>
                    <a:bodyPr/>
                    <a:lstStyle/>
                    <a:p>
                      <a:pPr indent="0" lvl="0" marL="0" rtl="0" algn="ctr">
                        <a:spcBef>
                          <a:spcPts val="0"/>
                        </a:spcBef>
                        <a:spcAft>
                          <a:spcPts val="0"/>
                        </a:spcAft>
                        <a:buNone/>
                      </a:pPr>
                      <a:r>
                        <a:rPr lang="en-US" sz="2000">
                          <a:latin typeface="Inter"/>
                          <a:ea typeface="Inter"/>
                          <a:cs typeface="Inter"/>
                          <a:sym typeface="Inter"/>
                        </a:rPr>
                        <a:t>Logistic Regression</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0.9363</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0.8502</a:t>
                      </a:r>
                      <a:endParaRPr sz="2000">
                        <a:latin typeface="Inter"/>
                        <a:ea typeface="Inter"/>
                        <a:cs typeface="Inter"/>
                        <a:sym typeface="Inter"/>
                      </a:endParaRPr>
                    </a:p>
                  </a:txBody>
                  <a:tcPr marT="91425" marB="91425" marR="91425" marL="91425"/>
                </a:tc>
              </a:tr>
              <a:tr h="658175">
                <a:tc>
                  <a:txBody>
                    <a:bodyPr/>
                    <a:lstStyle/>
                    <a:p>
                      <a:pPr indent="0" lvl="0" marL="0" rtl="0" algn="ctr">
                        <a:spcBef>
                          <a:spcPts val="0"/>
                        </a:spcBef>
                        <a:spcAft>
                          <a:spcPts val="0"/>
                        </a:spcAft>
                        <a:buNone/>
                      </a:pPr>
                      <a:r>
                        <a:rPr lang="en-US" sz="2000">
                          <a:latin typeface="Inter"/>
                          <a:ea typeface="Inter"/>
                          <a:cs typeface="Inter"/>
                          <a:sym typeface="Inter"/>
                        </a:rPr>
                        <a:t>Adaboost Classifier</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0.9354</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0.8584</a:t>
                      </a:r>
                      <a:endParaRPr sz="2000">
                        <a:latin typeface="Inter"/>
                        <a:ea typeface="Inter"/>
                        <a:cs typeface="Inter"/>
                        <a:sym typeface="Inter"/>
                      </a:endParaRPr>
                    </a:p>
                  </a:txBody>
                  <a:tcPr marT="91425" marB="91425" marR="91425" marL="91425"/>
                </a:tc>
              </a:tr>
              <a:tr h="658175">
                <a:tc>
                  <a:txBody>
                    <a:bodyPr/>
                    <a:lstStyle/>
                    <a:p>
                      <a:pPr indent="0" lvl="0" marL="0" rtl="0" algn="ctr">
                        <a:spcBef>
                          <a:spcPts val="0"/>
                        </a:spcBef>
                        <a:spcAft>
                          <a:spcPts val="0"/>
                        </a:spcAft>
                        <a:buNone/>
                      </a:pPr>
                      <a:r>
                        <a:rPr lang="en-US" sz="2000">
                          <a:latin typeface="Inter"/>
                          <a:ea typeface="Inter"/>
                          <a:cs typeface="Inter"/>
                          <a:sym typeface="Inter"/>
                        </a:rPr>
                        <a:t>Gradient Boosting Classifier</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0.9360</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0.8631</a:t>
                      </a:r>
                      <a:endParaRPr sz="2000">
                        <a:latin typeface="Inter"/>
                        <a:ea typeface="Inter"/>
                        <a:cs typeface="Inter"/>
                        <a:sym typeface="Inter"/>
                      </a:endParaRPr>
                    </a:p>
                  </a:txBody>
                  <a:tcPr marT="91425" marB="91425" marR="91425" marL="91425"/>
                </a:tc>
              </a:tr>
              <a:tr h="658175">
                <a:tc>
                  <a:txBody>
                    <a:bodyPr/>
                    <a:lstStyle/>
                    <a:p>
                      <a:pPr indent="0" lvl="0" marL="0" rtl="0" algn="ctr">
                        <a:spcBef>
                          <a:spcPts val="0"/>
                        </a:spcBef>
                        <a:spcAft>
                          <a:spcPts val="0"/>
                        </a:spcAft>
                        <a:buNone/>
                      </a:pPr>
                      <a:r>
                        <a:rPr lang="en-US" sz="2000">
                          <a:latin typeface="Inter"/>
                          <a:ea typeface="Inter"/>
                          <a:cs typeface="Inter"/>
                          <a:sym typeface="Inter"/>
                        </a:rPr>
                        <a:t>Random Forest Classifier</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0.9318</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0.7801</a:t>
                      </a:r>
                      <a:endParaRPr sz="2000">
                        <a:latin typeface="Inter"/>
                        <a:ea typeface="Inter"/>
                        <a:cs typeface="Inter"/>
                        <a:sym typeface="Inter"/>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88" name="Shape 688"/>
        <p:cNvGrpSpPr/>
        <p:nvPr/>
      </p:nvGrpSpPr>
      <p:grpSpPr>
        <a:xfrm>
          <a:off x="0" y="0"/>
          <a:ext cx="0" cy="0"/>
          <a:chOff x="0" y="0"/>
          <a:chExt cx="0" cy="0"/>
        </a:xfrm>
      </p:grpSpPr>
      <p:sp>
        <p:nvSpPr>
          <p:cNvPr id="689" name="Google Shape;689;p37"/>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Cross validation</a:t>
            </a:r>
            <a:endParaRPr sz="100">
              <a:latin typeface="Inter"/>
              <a:ea typeface="Inter"/>
              <a:cs typeface="Inter"/>
              <a:sym typeface="Inter"/>
            </a:endParaRPr>
          </a:p>
        </p:txBody>
      </p:sp>
      <p:sp>
        <p:nvSpPr>
          <p:cNvPr id="690" name="Google Shape;690;p3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91" name="Google Shape;691;p37"/>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92" name="Google Shape;692;p37"/>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693" name="Google Shape;693;p37"/>
          <p:cNvPicPr preferRelativeResize="0"/>
          <p:nvPr/>
        </p:nvPicPr>
        <p:blipFill>
          <a:blip r:embed="rId3">
            <a:alphaModFix/>
          </a:blip>
          <a:stretch>
            <a:fillRect/>
          </a:stretch>
        </p:blipFill>
        <p:spPr>
          <a:xfrm>
            <a:off x="2477650" y="2268825"/>
            <a:ext cx="13335000" cy="5362575"/>
          </a:xfrm>
          <a:prstGeom prst="rect">
            <a:avLst/>
          </a:prstGeom>
          <a:noFill/>
          <a:ln>
            <a:noFill/>
          </a:ln>
        </p:spPr>
      </p:pic>
      <p:sp>
        <p:nvSpPr>
          <p:cNvPr id="694" name="Google Shape;694;p37"/>
          <p:cNvSpPr txBox="1"/>
          <p:nvPr/>
        </p:nvSpPr>
        <p:spPr>
          <a:xfrm>
            <a:off x="857100" y="8051625"/>
            <a:ext cx="1657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dk1"/>
                </a:solidFill>
                <a:latin typeface="Inter"/>
                <a:ea typeface="Inter"/>
                <a:cs typeface="Inter"/>
                <a:sym typeface="Inter"/>
              </a:rPr>
              <a:t>“With cross-validation, we can avoid overfitting and derive more liable score of the model”</a:t>
            </a:r>
            <a:endParaRPr b="1" sz="2800">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05" name="Shape 105"/>
        <p:cNvGrpSpPr/>
        <p:nvPr/>
      </p:nvGrpSpPr>
      <p:grpSpPr>
        <a:xfrm>
          <a:off x="0" y="0"/>
          <a:ext cx="0" cy="0"/>
          <a:chOff x="0" y="0"/>
          <a:chExt cx="0" cy="0"/>
        </a:xfrm>
      </p:grpSpPr>
      <p:sp>
        <p:nvSpPr>
          <p:cNvPr id="106" name="Google Shape;106;p11"/>
          <p:cNvSpPr txBox="1"/>
          <p:nvPr/>
        </p:nvSpPr>
        <p:spPr>
          <a:xfrm>
            <a:off x="1028700" y="1656600"/>
            <a:ext cx="129594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What is Credit Risk?</a:t>
            </a:r>
            <a:endParaRPr/>
          </a:p>
        </p:txBody>
      </p:sp>
      <p:sp>
        <p:nvSpPr>
          <p:cNvPr id="107" name="Google Shape;107;p1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108" name="Google Shape;108;p11"/>
          <p:cNvSpPr txBox="1"/>
          <p:nvPr/>
        </p:nvSpPr>
        <p:spPr>
          <a:xfrm>
            <a:off x="15190526" y="323050"/>
            <a:ext cx="20688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109" name="Google Shape;109;p11"/>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Project’s goal</a:t>
            </a:r>
            <a:endParaRPr/>
          </a:p>
        </p:txBody>
      </p:sp>
      <p:sp>
        <p:nvSpPr>
          <p:cNvPr id="110" name="Google Shape;110;p11"/>
          <p:cNvSpPr txBox="1"/>
          <p:nvPr/>
        </p:nvSpPr>
        <p:spPr>
          <a:xfrm>
            <a:off x="1028700" y="2835975"/>
            <a:ext cx="16103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 </a:t>
            </a:r>
            <a:r>
              <a:rPr lang="en-US" sz="2400">
                <a:solidFill>
                  <a:srgbClr val="05041D"/>
                </a:solidFill>
                <a:latin typeface="Inter"/>
                <a:ea typeface="Inter"/>
                <a:cs typeface="Inter"/>
                <a:sym typeface="Inter"/>
              </a:rPr>
              <a:t>Credit risk is the probability of a financial loss resulting from a borrower's failure to repay a loan. It is the risk that a lender may not receive back the owed principal and interest.​</a:t>
            </a:r>
            <a:endParaRPr sz="2100">
              <a:solidFill>
                <a:srgbClr val="05041D"/>
              </a:solidFill>
              <a:latin typeface="Inter"/>
              <a:ea typeface="Inter"/>
              <a:cs typeface="Inter"/>
              <a:sym typeface="Inter"/>
            </a:endParaRPr>
          </a:p>
        </p:txBody>
      </p:sp>
      <p:pic>
        <p:nvPicPr>
          <p:cNvPr descr="Lending Money to Friends and Family: 6 Things to Consider • Millers on Fire" id="111" name="Google Shape;111;p11"/>
          <p:cNvPicPr preferRelativeResize="0"/>
          <p:nvPr/>
        </p:nvPicPr>
        <p:blipFill>
          <a:blip r:embed="rId3">
            <a:alphaModFix/>
          </a:blip>
          <a:stretch>
            <a:fillRect/>
          </a:stretch>
        </p:blipFill>
        <p:spPr>
          <a:xfrm>
            <a:off x="1028700" y="4255550"/>
            <a:ext cx="4803975" cy="3202650"/>
          </a:xfrm>
          <a:prstGeom prst="rect">
            <a:avLst/>
          </a:prstGeom>
          <a:noFill/>
          <a:ln>
            <a:noFill/>
          </a:ln>
        </p:spPr>
      </p:pic>
      <p:sp>
        <p:nvSpPr>
          <p:cNvPr id="112" name="Google Shape;112;p11"/>
          <p:cNvSpPr txBox="1"/>
          <p:nvPr/>
        </p:nvSpPr>
        <p:spPr>
          <a:xfrm>
            <a:off x="1591538" y="7943200"/>
            <a:ext cx="367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Lend your </a:t>
            </a:r>
            <a:r>
              <a:rPr lang="en-US" sz="2400">
                <a:solidFill>
                  <a:srgbClr val="05041D"/>
                </a:solidFill>
                <a:latin typeface="Inter"/>
                <a:ea typeface="Inter"/>
                <a:cs typeface="Inter"/>
                <a:sym typeface="Inter"/>
              </a:rPr>
              <a:t>friend</a:t>
            </a:r>
            <a:r>
              <a:rPr lang="en-US" sz="2400">
                <a:solidFill>
                  <a:srgbClr val="05041D"/>
                </a:solidFill>
                <a:latin typeface="Inter"/>
                <a:ea typeface="Inter"/>
                <a:cs typeface="Inter"/>
                <a:sym typeface="Inter"/>
              </a:rPr>
              <a:t> $1000</a:t>
            </a:r>
            <a:endParaRPr sz="2100">
              <a:solidFill>
                <a:srgbClr val="05041D"/>
              </a:solidFill>
              <a:latin typeface="Inter"/>
              <a:ea typeface="Inter"/>
              <a:cs typeface="Inter"/>
              <a:sym typeface="Inter"/>
            </a:endParaRPr>
          </a:p>
        </p:txBody>
      </p:sp>
      <p:sp>
        <p:nvSpPr>
          <p:cNvPr id="113" name="Google Shape;113;p11"/>
          <p:cNvSpPr/>
          <p:nvPr/>
        </p:nvSpPr>
        <p:spPr>
          <a:xfrm>
            <a:off x="6474000" y="4103150"/>
            <a:ext cx="2068800" cy="8352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 name="Google Shape;114;p11"/>
          <p:cNvSpPr/>
          <p:nvPr/>
        </p:nvSpPr>
        <p:spPr>
          <a:xfrm>
            <a:off x="6474000" y="5358325"/>
            <a:ext cx="2068800" cy="8352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5" name="Google Shape;115;p11"/>
          <p:cNvSpPr txBox="1"/>
          <p:nvPr/>
        </p:nvSpPr>
        <p:spPr>
          <a:xfrm>
            <a:off x="9051113" y="4167500"/>
            <a:ext cx="367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You became a lender</a:t>
            </a:r>
            <a:endParaRPr sz="2100">
              <a:solidFill>
                <a:srgbClr val="05041D"/>
              </a:solidFill>
              <a:latin typeface="Inter"/>
              <a:ea typeface="Inter"/>
              <a:cs typeface="Inter"/>
              <a:sym typeface="Inter"/>
            </a:endParaRPr>
          </a:p>
        </p:txBody>
      </p:sp>
      <p:sp>
        <p:nvSpPr>
          <p:cNvPr id="116" name="Google Shape;116;p11"/>
          <p:cNvSpPr txBox="1"/>
          <p:nvPr/>
        </p:nvSpPr>
        <p:spPr>
          <a:xfrm>
            <a:off x="9051125" y="5503625"/>
            <a:ext cx="518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Your friend became a borrower</a:t>
            </a:r>
            <a:endParaRPr sz="2100">
              <a:solidFill>
                <a:srgbClr val="05041D"/>
              </a:solidFill>
              <a:latin typeface="Inter"/>
              <a:ea typeface="Inter"/>
              <a:cs typeface="Inter"/>
              <a:sym typeface="Inter"/>
            </a:endParaRPr>
          </a:p>
        </p:txBody>
      </p:sp>
      <p:sp>
        <p:nvSpPr>
          <p:cNvPr id="117" name="Google Shape;117;p11"/>
          <p:cNvSpPr/>
          <p:nvPr/>
        </p:nvSpPr>
        <p:spPr>
          <a:xfrm rot="5400000">
            <a:off x="11132850" y="6006875"/>
            <a:ext cx="359100" cy="4740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8" name="Google Shape;118;p11"/>
          <p:cNvSpPr txBox="1"/>
          <p:nvPr/>
        </p:nvSpPr>
        <p:spPr>
          <a:xfrm>
            <a:off x="9051125" y="6406288"/>
            <a:ext cx="518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He could not repay to you on time</a:t>
            </a:r>
            <a:endParaRPr sz="2100">
              <a:solidFill>
                <a:srgbClr val="05041D"/>
              </a:solidFill>
              <a:latin typeface="Inter"/>
              <a:ea typeface="Inter"/>
              <a:cs typeface="Inter"/>
              <a:sym typeface="Inter"/>
            </a:endParaRPr>
          </a:p>
        </p:txBody>
      </p:sp>
      <p:sp>
        <p:nvSpPr>
          <p:cNvPr id="119" name="Google Shape;119;p11"/>
          <p:cNvSpPr txBox="1"/>
          <p:nvPr/>
        </p:nvSpPr>
        <p:spPr>
          <a:xfrm>
            <a:off x="9051125" y="7285250"/>
            <a:ext cx="518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Had a Bad Creditworthiness</a:t>
            </a:r>
            <a:endParaRPr sz="2100">
              <a:solidFill>
                <a:srgbClr val="05041D"/>
              </a:solidFill>
              <a:latin typeface="Inter"/>
              <a:ea typeface="Inter"/>
              <a:cs typeface="Inter"/>
              <a:sym typeface="Inter"/>
            </a:endParaRPr>
          </a:p>
        </p:txBody>
      </p:sp>
      <p:sp>
        <p:nvSpPr>
          <p:cNvPr id="120" name="Google Shape;120;p11"/>
          <p:cNvSpPr/>
          <p:nvPr/>
        </p:nvSpPr>
        <p:spPr>
          <a:xfrm rot="5400000">
            <a:off x="11132850" y="6885825"/>
            <a:ext cx="359100" cy="4740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 name="Google Shape;121;p11"/>
          <p:cNvSpPr/>
          <p:nvPr/>
        </p:nvSpPr>
        <p:spPr>
          <a:xfrm rot="5400000">
            <a:off x="11132850" y="7917175"/>
            <a:ext cx="359100" cy="4740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 name="Google Shape;122;p11"/>
          <p:cNvSpPr txBox="1"/>
          <p:nvPr/>
        </p:nvSpPr>
        <p:spPr>
          <a:xfrm>
            <a:off x="9051125" y="8316600"/>
            <a:ext cx="833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Was not able to repay the money to you at the end</a:t>
            </a:r>
            <a:endParaRPr sz="2100">
              <a:solidFill>
                <a:srgbClr val="05041D"/>
              </a:solidFill>
              <a:latin typeface="Inter"/>
              <a:ea typeface="Inter"/>
              <a:cs typeface="Inter"/>
              <a:sym typeface="Inter"/>
            </a:endParaRPr>
          </a:p>
        </p:txBody>
      </p:sp>
      <p:sp>
        <p:nvSpPr>
          <p:cNvPr id="123" name="Google Shape;123;p11"/>
          <p:cNvSpPr/>
          <p:nvPr/>
        </p:nvSpPr>
        <p:spPr>
          <a:xfrm rot="5400000">
            <a:off x="11132850" y="8907775"/>
            <a:ext cx="359100" cy="4740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4" name="Google Shape;124;p11"/>
          <p:cNvSpPr txBox="1"/>
          <p:nvPr/>
        </p:nvSpPr>
        <p:spPr>
          <a:xfrm>
            <a:off x="10144100" y="9524050"/>
            <a:ext cx="271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FF0000"/>
                </a:solidFill>
                <a:latin typeface="Inter"/>
                <a:ea typeface="Inter"/>
                <a:cs typeface="Inter"/>
                <a:sym typeface="Inter"/>
              </a:rPr>
              <a:t>Financial Loss</a:t>
            </a:r>
            <a:endParaRPr b="1" sz="2100">
              <a:solidFill>
                <a:srgbClr val="FF0000"/>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98" name="Shape 698"/>
        <p:cNvGrpSpPr/>
        <p:nvPr/>
      </p:nvGrpSpPr>
      <p:grpSpPr>
        <a:xfrm>
          <a:off x="0" y="0"/>
          <a:ext cx="0" cy="0"/>
          <a:chOff x="0" y="0"/>
          <a:chExt cx="0" cy="0"/>
        </a:xfrm>
      </p:grpSpPr>
      <p:sp>
        <p:nvSpPr>
          <p:cNvPr id="699" name="Google Shape;699;p38"/>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Cross validation</a:t>
            </a:r>
            <a:endParaRPr sz="100">
              <a:latin typeface="Inter"/>
              <a:ea typeface="Inter"/>
              <a:cs typeface="Inter"/>
              <a:sym typeface="Inter"/>
            </a:endParaRPr>
          </a:p>
        </p:txBody>
      </p:sp>
      <p:sp>
        <p:nvSpPr>
          <p:cNvPr id="700" name="Google Shape;700;p3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01" name="Google Shape;701;p38"/>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02" name="Google Shape;702;p38"/>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graphicFrame>
        <p:nvGraphicFramePr>
          <p:cNvPr id="703" name="Google Shape;703;p38"/>
          <p:cNvGraphicFramePr/>
          <p:nvPr/>
        </p:nvGraphicFramePr>
        <p:xfrm>
          <a:off x="3012375" y="4136675"/>
          <a:ext cx="3000000" cy="3000000"/>
        </p:xfrm>
        <a:graphic>
          <a:graphicData uri="http://schemas.openxmlformats.org/drawingml/2006/table">
            <a:tbl>
              <a:tblPr>
                <a:noFill/>
                <a:tableStyleId>{99821E9B-A5D0-476E-860D-C02EDEE0BFF9}</a:tableStyleId>
              </a:tblPr>
              <a:tblGrid>
                <a:gridCol w="5375425"/>
                <a:gridCol w="5668625"/>
              </a:tblGrid>
              <a:tr h="381000">
                <a:tc>
                  <a:txBody>
                    <a:bodyPr/>
                    <a:lstStyle/>
                    <a:p>
                      <a:pPr indent="0" lvl="0" marL="0" rtl="0" algn="ctr">
                        <a:spcBef>
                          <a:spcPts val="0"/>
                        </a:spcBef>
                        <a:spcAft>
                          <a:spcPts val="0"/>
                        </a:spcAft>
                        <a:buNone/>
                      </a:pPr>
                      <a:r>
                        <a:rPr lang="en-US" sz="2100">
                          <a:latin typeface="Inter Medium"/>
                          <a:ea typeface="Inter Medium"/>
                          <a:cs typeface="Inter Medium"/>
                          <a:sym typeface="Inter Medium"/>
                        </a:rPr>
                        <a:t>KNeighborsClassifier</a:t>
                      </a:r>
                      <a:endParaRPr sz="21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2100">
                          <a:latin typeface="Inter Medium"/>
                          <a:ea typeface="Inter Medium"/>
                          <a:cs typeface="Inter Medium"/>
                          <a:sym typeface="Inter Medium"/>
                        </a:rPr>
                        <a:t>0.5960</a:t>
                      </a:r>
                      <a:endParaRPr sz="2100">
                        <a:latin typeface="Inter Medium"/>
                        <a:ea typeface="Inter Medium"/>
                        <a:cs typeface="Inter Medium"/>
                        <a:sym typeface="Inter Medium"/>
                      </a:endParaRPr>
                    </a:p>
                  </a:txBody>
                  <a:tcPr marT="91425" marB="91425" marR="91425" marL="91425"/>
                </a:tc>
              </a:tr>
              <a:tr h="381000">
                <a:tc>
                  <a:txBody>
                    <a:bodyPr/>
                    <a:lstStyle/>
                    <a:p>
                      <a:pPr indent="0" lvl="0" marL="0" rtl="0" algn="ctr">
                        <a:spcBef>
                          <a:spcPts val="0"/>
                        </a:spcBef>
                        <a:spcAft>
                          <a:spcPts val="0"/>
                        </a:spcAft>
                        <a:buNone/>
                      </a:pPr>
                      <a:r>
                        <a:rPr lang="en-US" sz="2100">
                          <a:latin typeface="Inter Medium"/>
                          <a:ea typeface="Inter Medium"/>
                          <a:cs typeface="Inter Medium"/>
                          <a:sym typeface="Inter Medium"/>
                        </a:rPr>
                        <a:t>Logistic Regression</a:t>
                      </a:r>
                      <a:endParaRPr sz="21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2100">
                          <a:latin typeface="Inter Medium"/>
                          <a:ea typeface="Inter Medium"/>
                          <a:cs typeface="Inter Medium"/>
                          <a:sym typeface="Inter Medium"/>
                        </a:rPr>
                        <a:t>0.8494</a:t>
                      </a:r>
                      <a:endParaRPr sz="2100">
                        <a:latin typeface="Inter Medium"/>
                        <a:ea typeface="Inter Medium"/>
                        <a:cs typeface="Inter Medium"/>
                        <a:sym typeface="Inter Medium"/>
                      </a:endParaRPr>
                    </a:p>
                  </a:txBody>
                  <a:tcPr marT="91425" marB="91425" marR="91425" marL="91425"/>
                </a:tc>
              </a:tr>
              <a:tr h="381000">
                <a:tc>
                  <a:txBody>
                    <a:bodyPr/>
                    <a:lstStyle/>
                    <a:p>
                      <a:pPr indent="0" lvl="0" marL="0" rtl="0" algn="ctr">
                        <a:spcBef>
                          <a:spcPts val="0"/>
                        </a:spcBef>
                        <a:spcAft>
                          <a:spcPts val="0"/>
                        </a:spcAft>
                        <a:buNone/>
                      </a:pPr>
                      <a:r>
                        <a:rPr lang="en-US" sz="2100">
                          <a:latin typeface="Inter Medium"/>
                          <a:ea typeface="Inter Medium"/>
                          <a:cs typeface="Inter Medium"/>
                          <a:sym typeface="Inter Medium"/>
                        </a:rPr>
                        <a:t>AdaBoost Classifier</a:t>
                      </a:r>
                      <a:endParaRPr sz="2100">
                        <a:latin typeface="Inter Medium"/>
                        <a:ea typeface="Inter Medium"/>
                        <a:cs typeface="Inter Medium"/>
                        <a:sym typeface="Inter Medium"/>
                      </a:endParaRPr>
                    </a:p>
                  </a:txBody>
                  <a:tcPr marT="91425" marB="91425" marR="91425" marL="91425">
                    <a:solidFill>
                      <a:srgbClr val="F6B26B"/>
                    </a:solidFill>
                  </a:tcPr>
                </a:tc>
                <a:tc>
                  <a:txBody>
                    <a:bodyPr/>
                    <a:lstStyle/>
                    <a:p>
                      <a:pPr indent="0" lvl="0" marL="0" rtl="0" algn="ctr">
                        <a:spcBef>
                          <a:spcPts val="0"/>
                        </a:spcBef>
                        <a:spcAft>
                          <a:spcPts val="0"/>
                        </a:spcAft>
                        <a:buNone/>
                      </a:pPr>
                      <a:r>
                        <a:rPr lang="en-US" sz="2100">
                          <a:latin typeface="Inter Medium"/>
                          <a:ea typeface="Inter Medium"/>
                          <a:cs typeface="Inter Medium"/>
                          <a:sym typeface="Inter Medium"/>
                        </a:rPr>
                        <a:t>0.8586</a:t>
                      </a:r>
                      <a:endParaRPr sz="2100">
                        <a:latin typeface="Inter Medium"/>
                        <a:ea typeface="Inter Medium"/>
                        <a:cs typeface="Inter Medium"/>
                        <a:sym typeface="Inter Medium"/>
                      </a:endParaRPr>
                    </a:p>
                  </a:txBody>
                  <a:tcPr marT="91425" marB="91425" marR="91425" marL="91425">
                    <a:solidFill>
                      <a:srgbClr val="F6B26B"/>
                    </a:solidFill>
                  </a:tcPr>
                </a:tc>
              </a:tr>
              <a:tr h="381000">
                <a:tc>
                  <a:txBody>
                    <a:bodyPr/>
                    <a:lstStyle/>
                    <a:p>
                      <a:pPr indent="0" lvl="0" marL="0" rtl="0" algn="ctr">
                        <a:spcBef>
                          <a:spcPts val="0"/>
                        </a:spcBef>
                        <a:spcAft>
                          <a:spcPts val="0"/>
                        </a:spcAft>
                        <a:buNone/>
                      </a:pPr>
                      <a:r>
                        <a:rPr lang="en-US" sz="2100">
                          <a:latin typeface="Inter Medium"/>
                          <a:ea typeface="Inter Medium"/>
                          <a:cs typeface="Inter Medium"/>
                          <a:sym typeface="Inter Medium"/>
                        </a:rPr>
                        <a:t>GradientBoostingClassifier</a:t>
                      </a:r>
                      <a:endParaRPr sz="2100">
                        <a:latin typeface="Inter Medium"/>
                        <a:ea typeface="Inter Medium"/>
                        <a:cs typeface="Inter Medium"/>
                        <a:sym typeface="Inter Medium"/>
                      </a:endParaRPr>
                    </a:p>
                  </a:txBody>
                  <a:tcPr marT="91425" marB="91425" marR="91425" marL="91425">
                    <a:solidFill>
                      <a:srgbClr val="F6B26B"/>
                    </a:solidFill>
                  </a:tcPr>
                </a:tc>
                <a:tc>
                  <a:txBody>
                    <a:bodyPr/>
                    <a:lstStyle/>
                    <a:p>
                      <a:pPr indent="0" lvl="0" marL="0" rtl="0" algn="ctr">
                        <a:spcBef>
                          <a:spcPts val="0"/>
                        </a:spcBef>
                        <a:spcAft>
                          <a:spcPts val="0"/>
                        </a:spcAft>
                        <a:buNone/>
                      </a:pPr>
                      <a:r>
                        <a:rPr lang="en-US" sz="2100">
                          <a:latin typeface="Inter Medium"/>
                          <a:ea typeface="Inter Medium"/>
                          <a:cs typeface="Inter Medium"/>
                          <a:sym typeface="Inter Medium"/>
                        </a:rPr>
                        <a:t>0.8639</a:t>
                      </a:r>
                      <a:endParaRPr sz="2100">
                        <a:latin typeface="Inter Medium"/>
                        <a:ea typeface="Inter Medium"/>
                        <a:cs typeface="Inter Medium"/>
                        <a:sym typeface="Inter Medium"/>
                      </a:endParaRPr>
                    </a:p>
                  </a:txBody>
                  <a:tcPr marT="91425" marB="91425" marR="91425" marL="91425">
                    <a:solidFill>
                      <a:srgbClr val="F6B26B"/>
                    </a:solidFill>
                  </a:tcPr>
                </a:tc>
              </a:tr>
              <a:tr h="381000">
                <a:tc>
                  <a:txBody>
                    <a:bodyPr/>
                    <a:lstStyle/>
                    <a:p>
                      <a:pPr indent="0" lvl="0" marL="0" rtl="0" algn="ctr">
                        <a:spcBef>
                          <a:spcPts val="0"/>
                        </a:spcBef>
                        <a:spcAft>
                          <a:spcPts val="0"/>
                        </a:spcAft>
                        <a:buNone/>
                      </a:pPr>
                      <a:r>
                        <a:rPr lang="en-US" sz="2100">
                          <a:latin typeface="Inter Medium"/>
                          <a:ea typeface="Inter Medium"/>
                          <a:cs typeface="Inter Medium"/>
                          <a:sym typeface="Inter Medium"/>
                        </a:rPr>
                        <a:t>RandomForest Classfier</a:t>
                      </a:r>
                      <a:endParaRPr sz="21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2100">
                          <a:latin typeface="Inter Medium"/>
                          <a:ea typeface="Inter Medium"/>
                          <a:cs typeface="Inter Medium"/>
                          <a:sym typeface="Inter Medium"/>
                        </a:rPr>
                        <a:t>0.7774</a:t>
                      </a:r>
                      <a:endParaRPr sz="2100">
                        <a:latin typeface="Inter Medium"/>
                        <a:ea typeface="Inter Medium"/>
                        <a:cs typeface="Inter Medium"/>
                        <a:sym typeface="Inter Medium"/>
                      </a:endParaRPr>
                    </a:p>
                  </a:txBody>
                  <a:tcPr marT="91425" marB="91425" marR="91425" marL="91425"/>
                </a:tc>
              </a:tr>
            </a:tbl>
          </a:graphicData>
        </a:graphic>
      </p:graphicFrame>
      <p:sp>
        <p:nvSpPr>
          <p:cNvPr id="704" name="Google Shape;704;p38"/>
          <p:cNvSpPr/>
          <p:nvPr/>
        </p:nvSpPr>
        <p:spPr>
          <a:xfrm rot="10800000">
            <a:off x="14445750" y="4212875"/>
            <a:ext cx="477900" cy="349800"/>
          </a:xfrm>
          <a:prstGeom prst="triangle">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5" name="Google Shape;705;p38"/>
          <p:cNvSpPr txBox="1"/>
          <p:nvPr/>
        </p:nvSpPr>
        <p:spPr>
          <a:xfrm>
            <a:off x="14923650" y="4141475"/>
            <a:ext cx="157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Inter"/>
                <a:ea typeface="Inter"/>
                <a:cs typeface="Inter"/>
                <a:sym typeface="Inter"/>
              </a:rPr>
              <a:t>0.3354</a:t>
            </a:r>
            <a:endParaRPr/>
          </a:p>
        </p:txBody>
      </p:sp>
      <p:sp>
        <p:nvSpPr>
          <p:cNvPr id="706" name="Google Shape;706;p38"/>
          <p:cNvSpPr/>
          <p:nvPr/>
        </p:nvSpPr>
        <p:spPr>
          <a:xfrm rot="10800000">
            <a:off x="14445750" y="4710275"/>
            <a:ext cx="477900" cy="349800"/>
          </a:xfrm>
          <a:prstGeom prst="triangle">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7" name="Google Shape;707;p38"/>
          <p:cNvSpPr txBox="1"/>
          <p:nvPr/>
        </p:nvSpPr>
        <p:spPr>
          <a:xfrm>
            <a:off x="14923650" y="4638875"/>
            <a:ext cx="157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Inter"/>
                <a:ea typeface="Inter"/>
                <a:cs typeface="Inter"/>
                <a:sym typeface="Inter"/>
              </a:rPr>
              <a:t>0.6009</a:t>
            </a:r>
            <a:endParaRPr/>
          </a:p>
        </p:txBody>
      </p:sp>
      <p:sp>
        <p:nvSpPr>
          <p:cNvPr id="708" name="Google Shape;708;p38"/>
          <p:cNvSpPr/>
          <p:nvPr/>
        </p:nvSpPr>
        <p:spPr>
          <a:xfrm rot="10800000">
            <a:off x="14445750" y="5279675"/>
            <a:ext cx="477900" cy="349800"/>
          </a:xfrm>
          <a:prstGeom prst="triangle">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9" name="Google Shape;709;p38"/>
          <p:cNvSpPr txBox="1"/>
          <p:nvPr/>
        </p:nvSpPr>
        <p:spPr>
          <a:xfrm>
            <a:off x="14923650" y="5208275"/>
            <a:ext cx="157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Inter"/>
                <a:ea typeface="Inter"/>
                <a:cs typeface="Inter"/>
                <a:sym typeface="Inter"/>
              </a:rPr>
              <a:t>0.0768</a:t>
            </a:r>
            <a:endParaRPr/>
          </a:p>
        </p:txBody>
      </p:sp>
      <p:sp>
        <p:nvSpPr>
          <p:cNvPr id="710" name="Google Shape;710;p38"/>
          <p:cNvSpPr/>
          <p:nvPr/>
        </p:nvSpPr>
        <p:spPr>
          <a:xfrm rot="10800000">
            <a:off x="14445750" y="5736875"/>
            <a:ext cx="477900" cy="349800"/>
          </a:xfrm>
          <a:prstGeom prst="triangle">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1" name="Google Shape;711;p38"/>
          <p:cNvSpPr txBox="1"/>
          <p:nvPr/>
        </p:nvSpPr>
        <p:spPr>
          <a:xfrm>
            <a:off x="14923650" y="5665475"/>
            <a:ext cx="157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Inter"/>
                <a:ea typeface="Inter"/>
                <a:cs typeface="Inter"/>
                <a:sym typeface="Inter"/>
              </a:rPr>
              <a:t>0.0721</a:t>
            </a:r>
            <a:endParaRPr/>
          </a:p>
        </p:txBody>
      </p:sp>
      <p:sp>
        <p:nvSpPr>
          <p:cNvPr id="712" name="Google Shape;712;p38"/>
          <p:cNvSpPr/>
          <p:nvPr/>
        </p:nvSpPr>
        <p:spPr>
          <a:xfrm rot="10800000">
            <a:off x="14464522" y="6194075"/>
            <a:ext cx="477900" cy="349800"/>
          </a:xfrm>
          <a:prstGeom prst="triangle">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3" name="Google Shape;713;p38"/>
          <p:cNvSpPr txBox="1"/>
          <p:nvPr/>
        </p:nvSpPr>
        <p:spPr>
          <a:xfrm>
            <a:off x="14942422" y="6122675"/>
            <a:ext cx="157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Inter"/>
                <a:ea typeface="Inter"/>
                <a:cs typeface="Inter"/>
                <a:sym typeface="Inter"/>
              </a:rPr>
              <a:t>0.1544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17" name="Shape 717"/>
        <p:cNvGrpSpPr/>
        <p:nvPr/>
      </p:nvGrpSpPr>
      <p:grpSpPr>
        <a:xfrm>
          <a:off x="0" y="0"/>
          <a:ext cx="0" cy="0"/>
          <a:chOff x="0" y="0"/>
          <a:chExt cx="0" cy="0"/>
        </a:xfrm>
      </p:grpSpPr>
      <p:sp>
        <p:nvSpPr>
          <p:cNvPr id="718" name="Google Shape;718;p39"/>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Hyperparameter tuning &amp; Feature transformation</a:t>
            </a:r>
            <a:endParaRPr sz="100">
              <a:latin typeface="Inter"/>
              <a:ea typeface="Inter"/>
              <a:cs typeface="Inter"/>
              <a:sym typeface="Inter"/>
            </a:endParaRPr>
          </a:p>
        </p:txBody>
      </p:sp>
      <p:sp>
        <p:nvSpPr>
          <p:cNvPr id="719" name="Google Shape;719;p3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20" name="Google Shape;720;p39"/>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21" name="Google Shape;721;p39"/>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graphicFrame>
        <p:nvGraphicFramePr>
          <p:cNvPr id="722" name="Google Shape;722;p39"/>
          <p:cNvGraphicFramePr/>
          <p:nvPr/>
        </p:nvGraphicFramePr>
        <p:xfrm>
          <a:off x="1028700" y="2890525"/>
          <a:ext cx="3000000" cy="3000000"/>
        </p:xfrm>
        <a:graphic>
          <a:graphicData uri="http://schemas.openxmlformats.org/drawingml/2006/table">
            <a:tbl>
              <a:tblPr>
                <a:noFill/>
                <a:tableStyleId>{99821E9B-A5D0-476E-860D-C02EDEE0BFF9}</a:tableStyleId>
              </a:tblPr>
              <a:tblGrid>
                <a:gridCol w="1987625"/>
                <a:gridCol w="1586025"/>
                <a:gridCol w="1586025"/>
                <a:gridCol w="1586025"/>
                <a:gridCol w="1586025"/>
              </a:tblGrid>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params</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1 </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2 </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3</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4</a:t>
                      </a:r>
                      <a:endParaRPr sz="1900">
                        <a:latin typeface="Inter Medium"/>
                        <a:ea typeface="Inter Medium"/>
                        <a:cs typeface="Inter Medium"/>
                        <a:sym typeface="Inter Medium"/>
                      </a:endParaRPr>
                    </a:p>
                  </a:txBody>
                  <a:tcPr marT="91425" marB="91425" marR="91425" marL="91425">
                    <a:solidFill>
                      <a:srgbClr val="CCCCCC"/>
                    </a:solidFill>
                  </a:tcPr>
                </a:tc>
              </a:tr>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learning</a:t>
                      </a:r>
                      <a:endParaRPr sz="1900">
                        <a:latin typeface="Inter Medium"/>
                        <a:ea typeface="Inter Medium"/>
                        <a:cs typeface="Inter Medium"/>
                        <a:sym typeface="Inter Medium"/>
                      </a:endParaRPr>
                    </a:p>
                    <a:p>
                      <a:pPr indent="0" lvl="0" marL="0" rtl="0" algn="ctr">
                        <a:spcBef>
                          <a:spcPts val="0"/>
                        </a:spcBef>
                        <a:spcAft>
                          <a:spcPts val="0"/>
                        </a:spcAft>
                        <a:buNone/>
                      </a:pPr>
                      <a:r>
                        <a:rPr lang="en-US" sz="1900">
                          <a:latin typeface="Inter Medium"/>
                          <a:ea typeface="Inter Medium"/>
                          <a:cs typeface="Inter Medium"/>
                          <a:sym typeface="Inter Medium"/>
                        </a:rPr>
                        <a:t>rate(added)</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1</a:t>
                      </a:r>
                      <a:endParaRPr sz="19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0.1</a:t>
                      </a:r>
                      <a:endParaRPr sz="19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0.01</a:t>
                      </a:r>
                      <a:endParaRPr sz="19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t/>
                      </a:r>
                      <a:endParaRPr sz="1900">
                        <a:latin typeface="Inter Medium"/>
                        <a:ea typeface="Inter Medium"/>
                        <a:cs typeface="Inter Medium"/>
                        <a:sym typeface="Inter Medium"/>
                      </a:endParaRPr>
                    </a:p>
                  </a:txBody>
                  <a:tcPr marT="91425" marB="91425" marR="91425" marL="91425" anchor="ctr"/>
                </a:tc>
              </a:tr>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n_estimator</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10</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50</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100</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420</a:t>
                      </a:r>
                      <a:endParaRPr sz="1900">
                        <a:latin typeface="Inter Medium"/>
                        <a:ea typeface="Inter Medium"/>
                        <a:cs typeface="Inter Medium"/>
                        <a:sym typeface="Inter Medium"/>
                      </a:endParaRPr>
                    </a:p>
                  </a:txBody>
                  <a:tcPr marT="91425" marB="91425" marR="91425" marL="91425"/>
                </a:tc>
              </a:tr>
            </a:tbl>
          </a:graphicData>
        </a:graphic>
      </p:graphicFrame>
      <p:graphicFrame>
        <p:nvGraphicFramePr>
          <p:cNvPr id="723" name="Google Shape;723;p39"/>
          <p:cNvGraphicFramePr/>
          <p:nvPr/>
        </p:nvGraphicFramePr>
        <p:xfrm>
          <a:off x="1028700" y="5795175"/>
          <a:ext cx="3000000" cy="3000000"/>
        </p:xfrm>
        <a:graphic>
          <a:graphicData uri="http://schemas.openxmlformats.org/drawingml/2006/table">
            <a:tbl>
              <a:tblPr>
                <a:noFill/>
                <a:tableStyleId>{99821E9B-A5D0-476E-860D-C02EDEE0BFF9}</a:tableStyleId>
              </a:tblPr>
              <a:tblGrid>
                <a:gridCol w="1575600"/>
                <a:gridCol w="1998050"/>
                <a:gridCol w="1586025"/>
                <a:gridCol w="1586025"/>
                <a:gridCol w="1586025"/>
              </a:tblGrid>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params</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1 </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2 </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3</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4</a:t>
                      </a:r>
                      <a:endParaRPr sz="1900">
                        <a:latin typeface="Inter Medium"/>
                        <a:ea typeface="Inter Medium"/>
                        <a:cs typeface="Inter Medium"/>
                        <a:sym typeface="Inter Medium"/>
                      </a:endParaRPr>
                    </a:p>
                  </a:txBody>
                  <a:tcPr marT="91425" marB="91425" marR="91425" marL="91425">
                    <a:solidFill>
                      <a:srgbClr val="CCCCCC"/>
                    </a:solidFill>
                  </a:tcPr>
                </a:tc>
              </a:tr>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loss</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deviance</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exponential</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t/>
                      </a:r>
                      <a:endParaRPr sz="1900">
                        <a:latin typeface="Inter Medium"/>
                        <a:ea typeface="Inter Medium"/>
                        <a:cs typeface="Inter Medium"/>
                        <a:sym typeface="Inter Medium"/>
                      </a:endParaRPr>
                    </a:p>
                  </a:txBody>
                  <a:tcPr marT="91425" marB="91425" marR="91425" marL="91425"/>
                </a:tc>
              </a:tr>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n_estimator</a:t>
                      </a:r>
                      <a:endParaRPr sz="1900">
                        <a:latin typeface="Inter Medium"/>
                        <a:ea typeface="Inter Medium"/>
                        <a:cs typeface="Inter Medium"/>
                        <a:sym typeface="Inter Medium"/>
                      </a:endParaRPr>
                    </a:p>
                  </a:txBody>
                  <a:tcPr marT="91425" marB="91425" marR="91425" marL="91425"/>
                </a:tc>
                <a:tc gridSpan="4">
                  <a:txBody>
                    <a:bodyPr/>
                    <a:lstStyle/>
                    <a:p>
                      <a:pPr indent="0" lvl="0" marL="0" rtl="0" algn="ctr">
                        <a:spcBef>
                          <a:spcPts val="0"/>
                        </a:spcBef>
                        <a:spcAft>
                          <a:spcPts val="0"/>
                        </a:spcAft>
                        <a:buNone/>
                      </a:pPr>
                      <a:r>
                        <a:rPr lang="en-US" sz="1900">
                          <a:latin typeface="Inter Medium"/>
                          <a:ea typeface="Inter Medium"/>
                          <a:cs typeface="Inter Medium"/>
                          <a:sym typeface="Inter Medium"/>
                        </a:rPr>
                        <a:t>random integer between 10 and 500</a:t>
                      </a:r>
                      <a:endParaRPr sz="1900">
                        <a:latin typeface="Inter Medium"/>
                        <a:ea typeface="Inter Medium"/>
                        <a:cs typeface="Inter Medium"/>
                        <a:sym typeface="Inter Medium"/>
                      </a:endParaRPr>
                    </a:p>
                  </a:txBody>
                  <a:tcPr marT="91425" marB="91425" marR="91425" marL="91425"/>
                </a:tc>
                <a:tc hMerge="1"/>
                <a:tc hMerge="1"/>
                <a:tc hMerge="1"/>
              </a:tr>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max_depth</a:t>
                      </a:r>
                      <a:endParaRPr sz="1900">
                        <a:latin typeface="Inter Medium"/>
                        <a:ea typeface="Inter Medium"/>
                        <a:cs typeface="Inter Medium"/>
                        <a:sym typeface="Inter Medium"/>
                      </a:endParaRPr>
                    </a:p>
                  </a:txBody>
                  <a:tcPr marT="91425" marB="91425" marR="91425" marL="91425"/>
                </a:tc>
                <a:tc gridSpan="4">
                  <a:txBody>
                    <a:bodyPr/>
                    <a:lstStyle/>
                    <a:p>
                      <a:pPr indent="0" lvl="0" marL="0" rtl="0" algn="ctr">
                        <a:spcBef>
                          <a:spcPts val="0"/>
                        </a:spcBef>
                        <a:spcAft>
                          <a:spcPts val="0"/>
                        </a:spcAft>
                        <a:buNone/>
                      </a:pPr>
                      <a:r>
                        <a:rPr lang="en-US" sz="1900">
                          <a:latin typeface="Inter Medium"/>
                          <a:ea typeface="Inter Medium"/>
                          <a:cs typeface="Inter Medium"/>
                          <a:sym typeface="Inter Medium"/>
                        </a:rPr>
                        <a:t>randome integer between 1 and 10</a:t>
                      </a:r>
                      <a:endParaRPr sz="1900">
                        <a:latin typeface="Inter Medium"/>
                        <a:ea typeface="Inter Medium"/>
                        <a:cs typeface="Inter Medium"/>
                        <a:sym typeface="Inter Medium"/>
                      </a:endParaRPr>
                    </a:p>
                  </a:txBody>
                  <a:tcPr marT="91425" marB="91425" marR="91425" marL="91425"/>
                </a:tc>
                <a:tc hMerge="1"/>
                <a:tc hMerge="1"/>
                <a:tc hMerge="1"/>
              </a:tr>
            </a:tbl>
          </a:graphicData>
        </a:graphic>
      </p:graphicFrame>
      <p:sp>
        <p:nvSpPr>
          <p:cNvPr id="724" name="Google Shape;724;p39"/>
          <p:cNvSpPr txBox="1"/>
          <p:nvPr/>
        </p:nvSpPr>
        <p:spPr>
          <a:xfrm>
            <a:off x="1028700" y="5256375"/>
            <a:ext cx="7428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Inter"/>
                <a:ea typeface="Inter"/>
                <a:cs typeface="Inter"/>
                <a:sym typeface="Inter"/>
              </a:rPr>
              <a:t>Gradient Boosting model hyperparameter tuning</a:t>
            </a:r>
            <a:endParaRPr b="1" sz="2300">
              <a:solidFill>
                <a:schemeClr val="dk1"/>
              </a:solidFill>
              <a:latin typeface="Inter"/>
              <a:ea typeface="Inter"/>
              <a:cs typeface="Inter"/>
              <a:sym typeface="Inter"/>
            </a:endParaRPr>
          </a:p>
        </p:txBody>
      </p:sp>
      <p:sp>
        <p:nvSpPr>
          <p:cNvPr id="725" name="Google Shape;725;p39"/>
          <p:cNvSpPr txBox="1"/>
          <p:nvPr/>
        </p:nvSpPr>
        <p:spPr>
          <a:xfrm>
            <a:off x="1028700" y="2351725"/>
            <a:ext cx="7428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Inter"/>
                <a:ea typeface="Inter"/>
                <a:cs typeface="Inter"/>
                <a:sym typeface="Inter"/>
              </a:rPr>
              <a:t>Adaboost model hyperparameter tuning </a:t>
            </a:r>
            <a:endParaRPr b="1" sz="2300">
              <a:solidFill>
                <a:schemeClr val="dk1"/>
              </a:solidFill>
              <a:latin typeface="Inter"/>
              <a:ea typeface="Inter"/>
              <a:cs typeface="Inter"/>
              <a:sym typeface="Inter"/>
            </a:endParaRPr>
          </a:p>
        </p:txBody>
      </p:sp>
      <p:sp>
        <p:nvSpPr>
          <p:cNvPr id="726" name="Google Shape;726;p39"/>
          <p:cNvSpPr/>
          <p:nvPr/>
        </p:nvSpPr>
        <p:spPr>
          <a:xfrm>
            <a:off x="9994295" y="4716750"/>
            <a:ext cx="956400" cy="853500"/>
          </a:xfrm>
          <a:prstGeom prst="rightArrow">
            <a:avLst>
              <a:gd fmla="val 50000" name="adj1"/>
              <a:gd fmla="val 50000" name="adj2"/>
            </a:avLst>
          </a:prstGeom>
          <a:solidFill>
            <a:srgbClr val="0D3B66"/>
          </a:solidFill>
          <a:ln cap="flat" cmpd="sng" w="25400">
            <a:solidFill>
              <a:srgbClr val="1536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Fira Sans"/>
              <a:ea typeface="Fira Sans"/>
              <a:cs typeface="Fira Sans"/>
              <a:sym typeface="Fira Sans"/>
            </a:endParaRPr>
          </a:p>
        </p:txBody>
      </p:sp>
      <p:sp>
        <p:nvSpPr>
          <p:cNvPr id="727" name="Google Shape;727;p39"/>
          <p:cNvSpPr txBox="1"/>
          <p:nvPr/>
        </p:nvSpPr>
        <p:spPr>
          <a:xfrm>
            <a:off x="11394800" y="4874100"/>
            <a:ext cx="5864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Inter"/>
                <a:ea typeface="Inter"/>
                <a:cs typeface="Inter"/>
                <a:sym typeface="Inter"/>
              </a:rPr>
              <a:t>Applied log on the X_test data</a:t>
            </a:r>
            <a:endParaRPr b="1" sz="2300">
              <a:solidFill>
                <a:schemeClr val="dk1"/>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31" name="Shape 731"/>
        <p:cNvGrpSpPr/>
        <p:nvPr/>
      </p:nvGrpSpPr>
      <p:grpSpPr>
        <a:xfrm>
          <a:off x="0" y="0"/>
          <a:ext cx="0" cy="0"/>
          <a:chOff x="0" y="0"/>
          <a:chExt cx="0" cy="0"/>
        </a:xfrm>
      </p:grpSpPr>
      <p:sp>
        <p:nvSpPr>
          <p:cNvPr id="732" name="Google Shape;732;p40"/>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Vote </a:t>
            </a:r>
            <a:r>
              <a:rPr b="1" lang="en-US" sz="5300">
                <a:solidFill>
                  <a:srgbClr val="05041D"/>
                </a:solidFill>
                <a:latin typeface="Inter"/>
                <a:ea typeface="Inter"/>
                <a:cs typeface="Inter"/>
                <a:sym typeface="Inter"/>
              </a:rPr>
              <a:t>ensemble</a:t>
            </a:r>
            <a:r>
              <a:rPr b="1" lang="en-US" sz="5300">
                <a:solidFill>
                  <a:srgbClr val="05041D"/>
                </a:solidFill>
                <a:latin typeface="Inter"/>
                <a:ea typeface="Inter"/>
                <a:cs typeface="Inter"/>
                <a:sym typeface="Inter"/>
              </a:rPr>
              <a:t> model</a:t>
            </a:r>
            <a:endParaRPr sz="100">
              <a:latin typeface="Inter"/>
              <a:ea typeface="Inter"/>
              <a:cs typeface="Inter"/>
              <a:sym typeface="Inter"/>
            </a:endParaRPr>
          </a:p>
        </p:txBody>
      </p:sp>
      <p:sp>
        <p:nvSpPr>
          <p:cNvPr id="733" name="Google Shape;733;p4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34" name="Google Shape;734;p40"/>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35" name="Google Shape;735;p40"/>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736" name="Google Shape;736;p40"/>
          <p:cNvPicPr preferRelativeResize="0"/>
          <p:nvPr/>
        </p:nvPicPr>
        <p:blipFill>
          <a:blip r:embed="rId3">
            <a:alphaModFix/>
          </a:blip>
          <a:stretch>
            <a:fillRect/>
          </a:stretch>
        </p:blipFill>
        <p:spPr>
          <a:xfrm>
            <a:off x="1420375" y="2826250"/>
            <a:ext cx="15449550" cy="1905000"/>
          </a:xfrm>
          <a:prstGeom prst="rect">
            <a:avLst/>
          </a:prstGeom>
          <a:noFill/>
          <a:ln>
            <a:noFill/>
          </a:ln>
        </p:spPr>
      </p:pic>
      <p:sp>
        <p:nvSpPr>
          <p:cNvPr id="737" name="Google Shape;737;p40"/>
          <p:cNvSpPr/>
          <p:nvPr/>
        </p:nvSpPr>
        <p:spPr>
          <a:xfrm>
            <a:off x="1420375" y="5645300"/>
            <a:ext cx="4574169" cy="3692325"/>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estimators = [..]</a:t>
            </a:r>
            <a:endParaRPr b="1" sz="29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lang="en-US" sz="2100">
                <a:solidFill>
                  <a:srgbClr val="FED57D"/>
                </a:solidFill>
                <a:latin typeface="Inter"/>
                <a:ea typeface="Inter"/>
                <a:cs typeface="Inter"/>
                <a:sym typeface="Inter"/>
              </a:rPr>
              <a:t>Two models are used: bestGbModFitted_transformed </a:t>
            </a:r>
            <a:endParaRPr sz="2100">
              <a:solidFill>
                <a:srgbClr val="FED57D"/>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lang="en-US" sz="2100">
                <a:solidFill>
                  <a:srgbClr val="FED57D"/>
                </a:solidFill>
                <a:latin typeface="Inter"/>
                <a:ea typeface="Inter"/>
                <a:cs typeface="Inter"/>
                <a:sym typeface="Inter"/>
              </a:rPr>
              <a:t>and bestAdaModFitted_transformed</a:t>
            </a:r>
            <a:endParaRPr sz="2300">
              <a:solidFill>
                <a:srgbClr val="FAF0CA"/>
              </a:solidFill>
              <a:latin typeface="Inter"/>
              <a:ea typeface="Inter"/>
              <a:cs typeface="Inter"/>
              <a:sym typeface="Inter"/>
            </a:endParaRPr>
          </a:p>
          <a:p>
            <a:pPr indent="0" lvl="0" marL="0" rtl="0" algn="ctr">
              <a:spcBef>
                <a:spcPts val="0"/>
              </a:spcBef>
              <a:spcAft>
                <a:spcPts val="0"/>
              </a:spcAft>
              <a:buNone/>
            </a:pPr>
            <a:r>
              <a:t/>
            </a:r>
            <a:endParaRPr sz="1800">
              <a:solidFill>
                <a:srgbClr val="FAF0CA"/>
              </a:solidFill>
            </a:endParaRPr>
          </a:p>
        </p:txBody>
      </p:sp>
      <p:sp>
        <p:nvSpPr>
          <p:cNvPr id="738" name="Google Shape;738;p40"/>
          <p:cNvSpPr/>
          <p:nvPr/>
        </p:nvSpPr>
        <p:spPr>
          <a:xfrm>
            <a:off x="7052750" y="5645300"/>
            <a:ext cx="4574169" cy="3692325"/>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voting=’soft’</a:t>
            </a:r>
            <a:endParaRPr b="1" sz="29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700">
                <a:solidFill>
                  <a:srgbClr val="FED57D"/>
                </a:solidFill>
                <a:latin typeface="Inter"/>
                <a:ea typeface="Inter"/>
                <a:cs typeface="Inter"/>
                <a:sym typeface="Inter"/>
              </a:rPr>
              <a:t> </a:t>
            </a:r>
            <a:r>
              <a:rPr lang="en-US" sz="2100">
                <a:solidFill>
                  <a:srgbClr val="FED57D"/>
                </a:solidFill>
                <a:latin typeface="Inter"/>
                <a:ea typeface="Inter"/>
                <a:cs typeface="Inter"/>
                <a:sym typeface="Inter"/>
              </a:rPr>
              <a:t>Soft voting is used, meaning the predictions will be based on the average probabilities from both models</a:t>
            </a:r>
            <a:endParaRPr sz="1800">
              <a:solidFill>
                <a:srgbClr val="FAF0CA"/>
              </a:solidFill>
            </a:endParaRPr>
          </a:p>
        </p:txBody>
      </p:sp>
      <p:sp>
        <p:nvSpPr>
          <p:cNvPr id="739" name="Google Shape;739;p40"/>
          <p:cNvSpPr/>
          <p:nvPr/>
        </p:nvSpPr>
        <p:spPr>
          <a:xfrm>
            <a:off x="12685124" y="5645300"/>
            <a:ext cx="4574169" cy="3692325"/>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weights=[2,1]</a:t>
            </a:r>
            <a:endParaRPr b="1" sz="29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lang="en-US" sz="2100">
                <a:solidFill>
                  <a:srgbClr val="FED57D"/>
                </a:solidFill>
                <a:latin typeface="Inter"/>
                <a:ea typeface="Inter"/>
                <a:cs typeface="Inter"/>
                <a:sym typeface="Inter"/>
              </a:rPr>
              <a:t>Assigns different weights to the models, giving twice as much importance to the predictions from the first model compared to the second one</a:t>
            </a:r>
            <a:endParaRPr sz="2100">
              <a:solidFill>
                <a:srgbClr val="FAF0CA"/>
              </a:solidFill>
              <a:latin typeface="Inter"/>
              <a:ea typeface="Inter"/>
              <a:cs typeface="Inter"/>
              <a:sym typeface="Inter"/>
            </a:endParaRPr>
          </a:p>
          <a:p>
            <a:pPr indent="0" lvl="0" marL="0" rtl="0" algn="ctr">
              <a:spcBef>
                <a:spcPts val="0"/>
              </a:spcBef>
              <a:spcAft>
                <a:spcPts val="0"/>
              </a:spcAft>
              <a:buNone/>
            </a:pPr>
            <a:r>
              <a:t/>
            </a:r>
            <a:endParaRPr sz="1800">
              <a:solidFill>
                <a:srgbClr val="FAF0CA"/>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43" name="Shape 743"/>
        <p:cNvGrpSpPr/>
        <p:nvPr/>
      </p:nvGrpSpPr>
      <p:grpSpPr>
        <a:xfrm>
          <a:off x="0" y="0"/>
          <a:ext cx="0" cy="0"/>
          <a:chOff x="0" y="0"/>
          <a:chExt cx="0" cy="0"/>
        </a:xfrm>
      </p:grpSpPr>
      <p:sp>
        <p:nvSpPr>
          <p:cNvPr id="744" name="Google Shape;744;p41"/>
          <p:cNvSpPr txBox="1"/>
          <p:nvPr/>
        </p:nvSpPr>
        <p:spPr>
          <a:xfrm>
            <a:off x="1028700" y="14668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Results</a:t>
            </a:r>
            <a:endParaRPr sz="100">
              <a:latin typeface="Inter"/>
              <a:ea typeface="Inter"/>
              <a:cs typeface="Inter"/>
              <a:sym typeface="Inter"/>
            </a:endParaRPr>
          </a:p>
        </p:txBody>
      </p:sp>
      <p:sp>
        <p:nvSpPr>
          <p:cNvPr id="745" name="Google Shape;745;p4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46" name="Google Shape;746;p41"/>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47" name="Google Shape;747;p41"/>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graphicFrame>
        <p:nvGraphicFramePr>
          <p:cNvPr id="748" name="Google Shape;748;p41"/>
          <p:cNvGraphicFramePr/>
          <p:nvPr/>
        </p:nvGraphicFramePr>
        <p:xfrm>
          <a:off x="953650" y="3306925"/>
          <a:ext cx="3000000" cy="3000000"/>
        </p:xfrm>
        <a:graphic>
          <a:graphicData uri="http://schemas.openxmlformats.org/drawingml/2006/table">
            <a:tbl>
              <a:tblPr>
                <a:noFill/>
                <a:tableStyleId>{99821E9B-A5D0-476E-860D-C02EDEE0BFF9}</a:tableStyleId>
              </a:tblPr>
              <a:tblGrid>
                <a:gridCol w="5461000"/>
                <a:gridCol w="5461000"/>
                <a:gridCol w="5461000"/>
              </a:tblGrid>
              <a:tr h="658175">
                <a:tc>
                  <a:txBody>
                    <a:bodyPr/>
                    <a:lstStyle/>
                    <a:p>
                      <a:pPr indent="0" lvl="0" marL="0" rtl="0" algn="ctr">
                        <a:spcBef>
                          <a:spcPts val="0"/>
                        </a:spcBef>
                        <a:spcAft>
                          <a:spcPts val="0"/>
                        </a:spcAft>
                        <a:buNone/>
                      </a:pPr>
                      <a:r>
                        <a:rPr b="1" lang="en-US" sz="2000">
                          <a:latin typeface="Inter"/>
                          <a:ea typeface="Inter"/>
                          <a:cs typeface="Inter"/>
                          <a:sym typeface="Inter"/>
                        </a:rPr>
                        <a:t>Model </a:t>
                      </a:r>
                      <a:endParaRPr b="1" sz="2000">
                        <a:latin typeface="Inter"/>
                        <a:ea typeface="Inter"/>
                        <a:cs typeface="Inter"/>
                        <a:sym typeface="Inter"/>
                      </a:endParaRPr>
                    </a:p>
                  </a:txBody>
                  <a:tcPr marT="91425" marB="91425" marR="91425" marL="91425" anchor="ctr">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Accuracy</a:t>
                      </a:r>
                      <a:endParaRPr b="1" sz="2000">
                        <a:latin typeface="Inter"/>
                        <a:ea typeface="Inter"/>
                        <a:cs typeface="Inter"/>
                        <a:sym typeface="Inter"/>
                      </a:endParaRPr>
                    </a:p>
                  </a:txBody>
                  <a:tcPr marT="91425" marB="91425" marR="91425" marL="91425" anchor="ctr">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ROC_AUC score</a:t>
                      </a:r>
                      <a:endParaRPr b="1" sz="2000">
                        <a:latin typeface="Inter"/>
                        <a:ea typeface="Inter"/>
                        <a:cs typeface="Inter"/>
                        <a:sym typeface="Inter"/>
                      </a:endParaRPr>
                    </a:p>
                  </a:txBody>
                  <a:tcPr marT="91425" marB="91425" marR="91425" marL="91425" anchor="ctr">
                    <a:solidFill>
                      <a:srgbClr val="EDEBE9"/>
                    </a:solidFill>
                  </a:tcPr>
                </a:tc>
              </a:tr>
              <a:tr h="658175">
                <a:tc>
                  <a:txBody>
                    <a:bodyPr/>
                    <a:lstStyle/>
                    <a:p>
                      <a:pPr indent="0" lvl="0" marL="0" rtl="0" algn="ctr">
                        <a:spcBef>
                          <a:spcPts val="0"/>
                        </a:spcBef>
                        <a:spcAft>
                          <a:spcPts val="0"/>
                        </a:spcAft>
                        <a:buNone/>
                      </a:pPr>
                      <a:r>
                        <a:rPr lang="en-US" sz="2000">
                          <a:latin typeface="Inter"/>
                          <a:ea typeface="Inter"/>
                          <a:cs typeface="Inter"/>
                          <a:sym typeface="Inter"/>
                        </a:rPr>
                        <a:t>KNN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0.9314</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0.5896</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Logistic Regression</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0.9363</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0.8502</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Adaboost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0.9354</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0.8584</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Gradient Boosting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0.9360</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0.8631</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Random Forest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0.9318</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0.7801</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Vote ensemble Classifier</a:t>
                      </a:r>
                      <a:endParaRPr sz="2000">
                        <a:latin typeface="Inter"/>
                        <a:ea typeface="Inter"/>
                        <a:cs typeface="Inter"/>
                        <a:sym typeface="Inter"/>
                      </a:endParaRPr>
                    </a:p>
                  </a:txBody>
                  <a:tcPr marT="91425" marB="91425" marR="91425" marL="91425" anchor="ctr">
                    <a:solidFill>
                      <a:srgbClr val="F6B26B"/>
                    </a:solidFill>
                  </a:tcPr>
                </a:tc>
                <a:tc>
                  <a:txBody>
                    <a:bodyPr/>
                    <a:lstStyle/>
                    <a:p>
                      <a:pPr indent="0" lvl="0" marL="0" rtl="0" algn="ctr">
                        <a:spcBef>
                          <a:spcPts val="0"/>
                        </a:spcBef>
                        <a:spcAft>
                          <a:spcPts val="0"/>
                        </a:spcAft>
                        <a:buNone/>
                      </a:pPr>
                      <a:r>
                        <a:rPr lang="en-US" sz="2000">
                          <a:latin typeface="Inter"/>
                          <a:ea typeface="Inter"/>
                          <a:cs typeface="Inter"/>
                          <a:sym typeface="Inter"/>
                        </a:rPr>
                        <a:t>0.93576</a:t>
                      </a:r>
                      <a:endParaRPr sz="2000">
                        <a:latin typeface="Inter"/>
                        <a:ea typeface="Inter"/>
                        <a:cs typeface="Inter"/>
                        <a:sym typeface="Inter"/>
                      </a:endParaRPr>
                    </a:p>
                  </a:txBody>
                  <a:tcPr marT="91425" marB="91425" marR="91425" marL="91425" anchor="ctr">
                    <a:solidFill>
                      <a:srgbClr val="F6B26B"/>
                    </a:solidFill>
                  </a:tcPr>
                </a:tc>
                <a:tc>
                  <a:txBody>
                    <a:bodyPr/>
                    <a:lstStyle/>
                    <a:p>
                      <a:pPr indent="0" lvl="0" marL="0" rtl="0" algn="ctr">
                        <a:spcBef>
                          <a:spcPts val="0"/>
                        </a:spcBef>
                        <a:spcAft>
                          <a:spcPts val="0"/>
                        </a:spcAft>
                        <a:buNone/>
                      </a:pPr>
                      <a:r>
                        <a:rPr lang="en-US" sz="2000">
                          <a:latin typeface="Inter"/>
                          <a:ea typeface="Inter"/>
                          <a:cs typeface="Inter"/>
                          <a:sym typeface="Inter"/>
                        </a:rPr>
                        <a:t>0.8643</a:t>
                      </a:r>
                      <a:endParaRPr sz="2000">
                        <a:latin typeface="Inter"/>
                        <a:ea typeface="Inter"/>
                        <a:cs typeface="Inter"/>
                        <a:sym typeface="Inter"/>
                      </a:endParaRPr>
                    </a:p>
                  </a:txBody>
                  <a:tcPr marT="91425" marB="91425" marR="91425" marL="91425" anchor="ctr">
                    <a:solidFill>
                      <a:srgbClr val="F6B26B"/>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52" name="Shape 752"/>
        <p:cNvGrpSpPr/>
        <p:nvPr/>
      </p:nvGrpSpPr>
      <p:grpSpPr>
        <a:xfrm>
          <a:off x="0" y="0"/>
          <a:ext cx="0" cy="0"/>
          <a:chOff x="0" y="0"/>
          <a:chExt cx="0" cy="0"/>
        </a:xfrm>
      </p:grpSpPr>
      <p:sp>
        <p:nvSpPr>
          <p:cNvPr id="753" name="Google Shape;753;p42"/>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5300">
                <a:solidFill>
                  <a:srgbClr val="05041D"/>
                </a:solidFill>
                <a:latin typeface="Inter"/>
                <a:ea typeface="Inter"/>
                <a:cs typeface="Inter"/>
                <a:sym typeface="Inter"/>
              </a:rPr>
              <a:t>Why is recall important in credit risk?</a:t>
            </a:r>
            <a:endParaRPr sz="5300"/>
          </a:p>
        </p:txBody>
      </p:sp>
      <p:sp>
        <p:nvSpPr>
          <p:cNvPr id="754" name="Google Shape;754;p4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55" name="Google Shape;755;p42"/>
          <p:cNvSpPr txBox="1"/>
          <p:nvPr/>
        </p:nvSpPr>
        <p:spPr>
          <a:xfrm>
            <a:off x="15451675" y="323050"/>
            <a:ext cx="1807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756" name="Google Shape;756;p42"/>
          <p:cNvSpPr txBox="1"/>
          <p:nvPr/>
        </p:nvSpPr>
        <p:spPr>
          <a:xfrm>
            <a:off x="7979825" y="323050"/>
            <a:ext cx="2306700" cy="5907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Clr>
                <a:schemeClr val="dk1"/>
              </a:buClr>
              <a:buFont typeface="Arial"/>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a:p>
            <a:pPr indent="0" lvl="0" marL="0" marR="0" rtl="0" algn="ctr">
              <a:lnSpc>
                <a:spcPct val="140025"/>
              </a:lnSpc>
              <a:spcBef>
                <a:spcPts val="0"/>
              </a:spcBef>
              <a:spcAft>
                <a:spcPts val="0"/>
              </a:spcAft>
              <a:buNone/>
            </a:pPr>
            <a:r>
              <a:t/>
            </a:r>
            <a:endParaRPr b="1" sz="1599">
              <a:solidFill>
                <a:srgbClr val="05041D"/>
              </a:solidFill>
              <a:latin typeface="Inter"/>
              <a:ea typeface="Inter"/>
              <a:cs typeface="Inter"/>
              <a:sym typeface="Inter"/>
            </a:endParaRPr>
          </a:p>
        </p:txBody>
      </p:sp>
      <p:pic>
        <p:nvPicPr>
          <p:cNvPr id="757" name="Google Shape;757;p42"/>
          <p:cNvPicPr preferRelativeResize="0"/>
          <p:nvPr/>
        </p:nvPicPr>
        <p:blipFill>
          <a:blip r:embed="rId3">
            <a:alphaModFix/>
          </a:blip>
          <a:stretch>
            <a:fillRect/>
          </a:stretch>
        </p:blipFill>
        <p:spPr>
          <a:xfrm>
            <a:off x="1028700" y="2115800"/>
            <a:ext cx="2005725" cy="2005725"/>
          </a:xfrm>
          <a:prstGeom prst="rect">
            <a:avLst/>
          </a:prstGeom>
          <a:noFill/>
          <a:ln>
            <a:noFill/>
          </a:ln>
        </p:spPr>
      </p:pic>
      <p:sp>
        <p:nvSpPr>
          <p:cNvPr id="758" name="Google Shape;758;p42"/>
          <p:cNvSpPr txBox="1"/>
          <p:nvPr/>
        </p:nvSpPr>
        <p:spPr>
          <a:xfrm>
            <a:off x="3832925" y="2115800"/>
            <a:ext cx="133158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05041D"/>
                </a:solidFill>
                <a:latin typeface="Inter"/>
                <a:ea typeface="Inter"/>
                <a:cs typeface="Inter"/>
                <a:sym typeface="Inter"/>
              </a:rPr>
              <a:t>PRECISION</a:t>
            </a:r>
            <a:endParaRPr b="1" sz="4000">
              <a:solidFill>
                <a:srgbClr val="05041D"/>
              </a:solidFill>
              <a:latin typeface="Inter"/>
              <a:ea typeface="Inter"/>
              <a:cs typeface="Inter"/>
              <a:sym typeface="Inter"/>
            </a:endParaRPr>
          </a:p>
          <a:p>
            <a:pPr indent="-393700" lvl="0" marL="457200" rtl="0" algn="l">
              <a:spcBef>
                <a:spcPts val="0"/>
              </a:spcBef>
              <a:spcAft>
                <a:spcPts val="0"/>
              </a:spcAft>
              <a:buClr>
                <a:srgbClr val="05041D"/>
              </a:buClr>
              <a:buSzPts val="2600"/>
              <a:buFont typeface="Inter"/>
              <a:buChar char="●"/>
            </a:pPr>
            <a:r>
              <a:rPr lang="en-US" sz="2600">
                <a:solidFill>
                  <a:srgbClr val="05041D"/>
                </a:solidFill>
                <a:latin typeface="Inter"/>
                <a:ea typeface="Inter"/>
                <a:cs typeface="Inter"/>
                <a:sym typeface="Inter"/>
              </a:rPr>
              <a:t>Of all people predicted to default, how many will actually default?</a:t>
            </a:r>
            <a:endParaRPr sz="2600">
              <a:solidFill>
                <a:srgbClr val="05041D"/>
              </a:solidFill>
              <a:latin typeface="Inter"/>
              <a:ea typeface="Inter"/>
              <a:cs typeface="Inter"/>
              <a:sym typeface="Inter"/>
            </a:endParaRPr>
          </a:p>
          <a:p>
            <a:pPr indent="-393700" lvl="0" marL="457200" rtl="0" algn="l">
              <a:spcBef>
                <a:spcPts val="0"/>
              </a:spcBef>
              <a:spcAft>
                <a:spcPts val="0"/>
              </a:spcAft>
              <a:buClr>
                <a:srgbClr val="05041D"/>
              </a:buClr>
              <a:buSzPts val="2600"/>
              <a:buFont typeface="Inter"/>
              <a:buChar char="●"/>
            </a:pPr>
            <a:r>
              <a:rPr lang="en-US" sz="2600" u="sng">
                <a:solidFill>
                  <a:srgbClr val="05041D"/>
                </a:solidFill>
                <a:latin typeface="Inter"/>
                <a:ea typeface="Inter"/>
                <a:cs typeface="Inter"/>
                <a:sym typeface="Inter"/>
              </a:rPr>
              <a:t>FALSE POSITIVES</a:t>
            </a:r>
            <a:r>
              <a:rPr lang="en-US" sz="2600">
                <a:solidFill>
                  <a:srgbClr val="05041D"/>
                </a:solidFill>
                <a:latin typeface="Inter"/>
                <a:ea typeface="Inter"/>
                <a:cs typeface="Inter"/>
                <a:sym typeface="Inter"/>
              </a:rPr>
              <a:t> </a:t>
            </a:r>
            <a:r>
              <a:rPr lang="en-US" sz="3500">
                <a:solidFill>
                  <a:srgbClr val="05041D"/>
                </a:solidFill>
                <a:latin typeface="Inter"/>
                <a:ea typeface="Inter"/>
                <a:cs typeface="Inter"/>
                <a:sym typeface="Inter"/>
              </a:rPr>
              <a:t>🠋</a:t>
            </a:r>
            <a:r>
              <a:rPr lang="en-US" sz="2600">
                <a:solidFill>
                  <a:srgbClr val="05041D"/>
                </a:solidFill>
                <a:latin typeface="Inter"/>
                <a:ea typeface="Inter"/>
                <a:cs typeface="Inter"/>
                <a:sym typeface="Inter"/>
              </a:rPr>
              <a:t> </a:t>
            </a:r>
            <a:r>
              <a:rPr lang="en-US" sz="2600" u="sng">
                <a:solidFill>
                  <a:srgbClr val="05041D"/>
                </a:solidFill>
                <a:latin typeface="Inter"/>
                <a:ea typeface="Inter"/>
                <a:cs typeface="Inter"/>
                <a:sym typeface="Inter"/>
              </a:rPr>
              <a:t>PRECISION</a:t>
            </a:r>
            <a:r>
              <a:rPr lang="en-US" sz="2600">
                <a:solidFill>
                  <a:srgbClr val="05041D"/>
                </a:solidFill>
                <a:latin typeface="Inter"/>
                <a:ea typeface="Inter"/>
                <a:cs typeface="Inter"/>
                <a:sym typeface="Inter"/>
              </a:rPr>
              <a:t> </a:t>
            </a:r>
            <a:r>
              <a:rPr lang="en-US" sz="3500">
                <a:solidFill>
                  <a:srgbClr val="05041D"/>
                </a:solidFill>
                <a:latin typeface="Inter"/>
                <a:ea typeface="Inter"/>
                <a:cs typeface="Inter"/>
                <a:sym typeface="Inter"/>
              </a:rPr>
              <a:t>🠉 </a:t>
            </a:r>
            <a:endParaRPr sz="3500">
              <a:solidFill>
                <a:srgbClr val="05041D"/>
              </a:solidFill>
              <a:latin typeface="Inter"/>
              <a:ea typeface="Inter"/>
              <a:cs typeface="Inter"/>
              <a:sym typeface="Inter"/>
            </a:endParaRPr>
          </a:p>
        </p:txBody>
      </p:sp>
      <p:pic>
        <p:nvPicPr>
          <p:cNvPr id="759" name="Google Shape;759;p42"/>
          <p:cNvPicPr preferRelativeResize="0"/>
          <p:nvPr/>
        </p:nvPicPr>
        <p:blipFill>
          <a:blip r:embed="rId4">
            <a:alphaModFix/>
          </a:blip>
          <a:stretch>
            <a:fillRect/>
          </a:stretch>
        </p:blipFill>
        <p:spPr>
          <a:xfrm>
            <a:off x="1028788" y="4757750"/>
            <a:ext cx="2005725" cy="2005725"/>
          </a:xfrm>
          <a:prstGeom prst="rect">
            <a:avLst/>
          </a:prstGeom>
          <a:noFill/>
          <a:ln>
            <a:noFill/>
          </a:ln>
        </p:spPr>
      </p:pic>
      <p:sp>
        <p:nvSpPr>
          <p:cNvPr id="760" name="Google Shape;760;p42"/>
          <p:cNvSpPr txBox="1"/>
          <p:nvPr/>
        </p:nvSpPr>
        <p:spPr>
          <a:xfrm>
            <a:off x="3833025" y="4757750"/>
            <a:ext cx="133158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05041D"/>
                </a:solidFill>
                <a:latin typeface="Inter"/>
                <a:ea typeface="Inter"/>
                <a:cs typeface="Inter"/>
                <a:sym typeface="Inter"/>
              </a:rPr>
              <a:t>RECALL</a:t>
            </a:r>
            <a:endParaRPr b="1" sz="4000">
              <a:solidFill>
                <a:srgbClr val="05041D"/>
              </a:solidFill>
              <a:latin typeface="Inter"/>
              <a:ea typeface="Inter"/>
              <a:cs typeface="Inter"/>
              <a:sym typeface="Inter"/>
            </a:endParaRPr>
          </a:p>
          <a:p>
            <a:pPr indent="-393700" lvl="0" marL="457200" rtl="0" algn="l">
              <a:spcBef>
                <a:spcPts val="0"/>
              </a:spcBef>
              <a:spcAft>
                <a:spcPts val="0"/>
              </a:spcAft>
              <a:buClr>
                <a:srgbClr val="05041D"/>
              </a:buClr>
              <a:buSzPts val="2600"/>
              <a:buFont typeface="Inter"/>
              <a:buChar char="●"/>
            </a:pPr>
            <a:r>
              <a:rPr lang="en-US" sz="2600">
                <a:solidFill>
                  <a:srgbClr val="05041D"/>
                </a:solidFill>
                <a:latin typeface="Inter"/>
                <a:ea typeface="Inter"/>
                <a:cs typeface="Inter"/>
                <a:sym typeface="Inter"/>
              </a:rPr>
              <a:t>Of all real defaults, how many are correctly predicted to default?</a:t>
            </a:r>
            <a:endParaRPr sz="2600">
              <a:solidFill>
                <a:srgbClr val="05041D"/>
              </a:solidFill>
              <a:latin typeface="Inter"/>
              <a:ea typeface="Inter"/>
              <a:cs typeface="Inter"/>
              <a:sym typeface="Inter"/>
            </a:endParaRPr>
          </a:p>
          <a:p>
            <a:pPr indent="-393700" lvl="0" marL="457200" rtl="0" algn="l">
              <a:spcBef>
                <a:spcPts val="0"/>
              </a:spcBef>
              <a:spcAft>
                <a:spcPts val="0"/>
              </a:spcAft>
              <a:buClr>
                <a:srgbClr val="05041D"/>
              </a:buClr>
              <a:buSzPts val="2600"/>
              <a:buFont typeface="Inter"/>
              <a:buChar char="●"/>
            </a:pPr>
            <a:r>
              <a:rPr lang="en-US" sz="2600" u="sng">
                <a:solidFill>
                  <a:srgbClr val="05041D"/>
                </a:solidFill>
                <a:latin typeface="Inter"/>
                <a:ea typeface="Inter"/>
                <a:cs typeface="Inter"/>
                <a:sym typeface="Inter"/>
              </a:rPr>
              <a:t>FALSE NEGATIVES</a:t>
            </a:r>
            <a:r>
              <a:rPr lang="en-US" sz="2600">
                <a:solidFill>
                  <a:srgbClr val="05041D"/>
                </a:solidFill>
                <a:latin typeface="Inter"/>
                <a:ea typeface="Inter"/>
                <a:cs typeface="Inter"/>
                <a:sym typeface="Inter"/>
              </a:rPr>
              <a:t> </a:t>
            </a:r>
            <a:r>
              <a:rPr lang="en-US" sz="3500">
                <a:solidFill>
                  <a:srgbClr val="05041D"/>
                </a:solidFill>
                <a:latin typeface="Inter"/>
                <a:ea typeface="Inter"/>
                <a:cs typeface="Inter"/>
                <a:sym typeface="Inter"/>
              </a:rPr>
              <a:t>🠋</a:t>
            </a:r>
            <a:r>
              <a:rPr lang="en-US" sz="2600">
                <a:solidFill>
                  <a:srgbClr val="05041D"/>
                </a:solidFill>
                <a:latin typeface="Inter"/>
                <a:ea typeface="Inter"/>
                <a:cs typeface="Inter"/>
                <a:sym typeface="Inter"/>
              </a:rPr>
              <a:t> </a:t>
            </a:r>
            <a:r>
              <a:rPr lang="en-US" sz="2600" u="sng">
                <a:solidFill>
                  <a:srgbClr val="05041D"/>
                </a:solidFill>
                <a:latin typeface="Inter"/>
                <a:ea typeface="Inter"/>
                <a:cs typeface="Inter"/>
                <a:sym typeface="Inter"/>
              </a:rPr>
              <a:t>RECALL</a:t>
            </a:r>
            <a:r>
              <a:rPr lang="en-US" sz="2600">
                <a:solidFill>
                  <a:srgbClr val="05041D"/>
                </a:solidFill>
                <a:latin typeface="Inter"/>
                <a:ea typeface="Inter"/>
                <a:cs typeface="Inter"/>
                <a:sym typeface="Inter"/>
              </a:rPr>
              <a:t> </a:t>
            </a:r>
            <a:r>
              <a:rPr lang="en-US" sz="3500">
                <a:solidFill>
                  <a:srgbClr val="05041D"/>
                </a:solidFill>
                <a:latin typeface="Inter"/>
                <a:ea typeface="Inter"/>
                <a:cs typeface="Inter"/>
                <a:sym typeface="Inter"/>
              </a:rPr>
              <a:t>🠉</a:t>
            </a:r>
            <a:endParaRPr sz="3500">
              <a:solidFill>
                <a:srgbClr val="05041D"/>
              </a:solidFill>
              <a:latin typeface="Inter"/>
              <a:ea typeface="Inter"/>
              <a:cs typeface="Inter"/>
              <a:sym typeface="Inter"/>
            </a:endParaRPr>
          </a:p>
        </p:txBody>
      </p:sp>
      <p:sp>
        <p:nvSpPr>
          <p:cNvPr id="761" name="Google Shape;761;p42"/>
          <p:cNvSpPr/>
          <p:nvPr/>
        </p:nvSpPr>
        <p:spPr>
          <a:xfrm>
            <a:off x="1139100" y="4379976"/>
            <a:ext cx="16009800" cy="7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2" name="Google Shape;762;p42"/>
          <p:cNvSpPr/>
          <p:nvPr/>
        </p:nvSpPr>
        <p:spPr>
          <a:xfrm>
            <a:off x="1139100" y="7315200"/>
            <a:ext cx="2068800" cy="5907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3" name="Google Shape;763;p42"/>
          <p:cNvSpPr txBox="1"/>
          <p:nvPr/>
        </p:nvSpPr>
        <p:spPr>
          <a:xfrm>
            <a:off x="3433700" y="7266650"/>
            <a:ext cx="13715100" cy="22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5041D"/>
                </a:solidFill>
                <a:latin typeface="Inter"/>
                <a:ea typeface="Inter"/>
                <a:cs typeface="Inter"/>
                <a:sym typeface="Inter"/>
              </a:rPr>
              <a:t>Choosing to lend money to someone that will default will lose us a lot of money!</a:t>
            </a:r>
            <a:endParaRPr sz="3000">
              <a:solidFill>
                <a:srgbClr val="05041D"/>
              </a:solidFill>
              <a:latin typeface="Inter"/>
              <a:ea typeface="Inter"/>
              <a:cs typeface="Inter"/>
              <a:sym typeface="Inter"/>
            </a:endParaRPr>
          </a:p>
          <a:p>
            <a:pPr indent="0" lvl="0" marL="0" rtl="0" algn="l">
              <a:spcBef>
                <a:spcPts val="0"/>
              </a:spcBef>
              <a:spcAft>
                <a:spcPts val="0"/>
              </a:spcAft>
              <a:buNone/>
            </a:pPr>
            <a:r>
              <a:t/>
            </a:r>
            <a:endParaRPr sz="3000">
              <a:solidFill>
                <a:srgbClr val="05041D"/>
              </a:solidFill>
              <a:latin typeface="Inter"/>
              <a:ea typeface="Inter"/>
              <a:cs typeface="Inter"/>
              <a:sym typeface="Inter"/>
            </a:endParaRPr>
          </a:p>
          <a:p>
            <a:pPr indent="0" lvl="0" marL="0" rtl="0" algn="l">
              <a:spcBef>
                <a:spcPts val="0"/>
              </a:spcBef>
              <a:spcAft>
                <a:spcPts val="0"/>
              </a:spcAft>
              <a:buNone/>
            </a:pPr>
            <a:r>
              <a:rPr b="1" lang="en-US" sz="3000">
                <a:solidFill>
                  <a:srgbClr val="05041D"/>
                </a:solidFill>
                <a:latin typeface="Inter"/>
                <a:ea typeface="Inter"/>
                <a:cs typeface="Inter"/>
                <a:sym typeface="Inter"/>
              </a:rPr>
              <a:t>We aim to reduce </a:t>
            </a:r>
            <a:r>
              <a:rPr b="1" lang="en-US" sz="3000" u="sng">
                <a:solidFill>
                  <a:srgbClr val="05041D"/>
                </a:solidFill>
                <a:latin typeface="Inter"/>
                <a:ea typeface="Inter"/>
                <a:cs typeface="Inter"/>
                <a:sym typeface="Inter"/>
              </a:rPr>
              <a:t>FALSE NEGATIVES</a:t>
            </a:r>
            <a:r>
              <a:rPr b="1" lang="en-US" sz="3000">
                <a:solidFill>
                  <a:srgbClr val="05041D"/>
                </a:solidFill>
                <a:latin typeface="Inter"/>
                <a:ea typeface="Inter"/>
                <a:cs typeface="Inter"/>
                <a:sym typeface="Inter"/>
              </a:rPr>
              <a:t> to increase </a:t>
            </a:r>
            <a:r>
              <a:rPr b="1" lang="en-US" sz="3000" u="sng">
                <a:solidFill>
                  <a:srgbClr val="05041D"/>
                </a:solidFill>
                <a:latin typeface="Inter"/>
                <a:ea typeface="Inter"/>
                <a:cs typeface="Inter"/>
                <a:sym typeface="Inter"/>
              </a:rPr>
              <a:t>RECALL</a:t>
            </a:r>
            <a:r>
              <a:rPr b="1" lang="en-US" sz="3000">
                <a:solidFill>
                  <a:srgbClr val="05041D"/>
                </a:solidFill>
                <a:latin typeface="Inter"/>
                <a:ea typeface="Inter"/>
                <a:cs typeface="Inter"/>
                <a:sym typeface="Inter"/>
              </a:rPr>
              <a:t> !</a:t>
            </a:r>
            <a:endParaRPr b="1" sz="3000">
              <a:solidFill>
                <a:srgbClr val="05041D"/>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67" name="Shape 767"/>
        <p:cNvGrpSpPr/>
        <p:nvPr/>
      </p:nvGrpSpPr>
      <p:grpSpPr>
        <a:xfrm>
          <a:off x="0" y="0"/>
          <a:ext cx="0" cy="0"/>
          <a:chOff x="0" y="0"/>
          <a:chExt cx="0" cy="0"/>
        </a:xfrm>
      </p:grpSpPr>
      <p:pic>
        <p:nvPicPr>
          <p:cNvPr id="768" name="Google Shape;768;p43"/>
          <p:cNvPicPr preferRelativeResize="0"/>
          <p:nvPr/>
        </p:nvPicPr>
        <p:blipFill>
          <a:blip r:embed="rId3">
            <a:alphaModFix/>
          </a:blip>
          <a:stretch>
            <a:fillRect/>
          </a:stretch>
        </p:blipFill>
        <p:spPr>
          <a:xfrm>
            <a:off x="3349250" y="1971450"/>
            <a:ext cx="11208476" cy="6933325"/>
          </a:xfrm>
          <a:prstGeom prst="rect">
            <a:avLst/>
          </a:prstGeom>
          <a:noFill/>
          <a:ln>
            <a:noFill/>
          </a:ln>
        </p:spPr>
      </p:pic>
      <p:sp>
        <p:nvSpPr>
          <p:cNvPr id="769" name="Google Shape;769;p43"/>
          <p:cNvSpPr txBox="1"/>
          <p:nvPr/>
        </p:nvSpPr>
        <p:spPr>
          <a:xfrm>
            <a:off x="9525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Precision-Recall Curve</a:t>
            </a:r>
            <a:endParaRPr sz="100">
              <a:latin typeface="Inter"/>
              <a:ea typeface="Inter"/>
              <a:cs typeface="Inter"/>
              <a:sym typeface="Inter"/>
            </a:endParaRPr>
          </a:p>
        </p:txBody>
      </p:sp>
      <p:sp>
        <p:nvSpPr>
          <p:cNvPr id="770" name="Google Shape;770;p4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71" name="Google Shape;771;p43"/>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72" name="Google Shape;772;p43"/>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773" name="Google Shape;773;p43"/>
          <p:cNvSpPr/>
          <p:nvPr/>
        </p:nvSpPr>
        <p:spPr>
          <a:xfrm>
            <a:off x="4634051" y="2127000"/>
            <a:ext cx="1152000" cy="6033000"/>
          </a:xfrm>
          <a:prstGeom prst="frame">
            <a:avLst>
              <a:gd fmla="val 2848"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4" name="Google Shape;774;p43"/>
          <p:cNvSpPr txBox="1"/>
          <p:nvPr/>
        </p:nvSpPr>
        <p:spPr>
          <a:xfrm>
            <a:off x="13065250" y="2440350"/>
            <a:ext cx="20460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0">
              <a:solidFill>
                <a:srgbClr val="05041D"/>
              </a:solidFill>
              <a:latin typeface="Inter"/>
              <a:ea typeface="Inter"/>
              <a:cs typeface="Inter"/>
              <a:sym typeface="Inter"/>
            </a:endParaRPr>
          </a:p>
        </p:txBody>
      </p:sp>
      <p:sp>
        <p:nvSpPr>
          <p:cNvPr id="775" name="Google Shape;775;p43"/>
          <p:cNvSpPr/>
          <p:nvPr/>
        </p:nvSpPr>
        <p:spPr>
          <a:xfrm>
            <a:off x="10727836" y="2127000"/>
            <a:ext cx="1575600" cy="6033000"/>
          </a:xfrm>
          <a:prstGeom prst="frame">
            <a:avLst>
              <a:gd fmla="val 2848"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6" name="Google Shape;776;p43"/>
          <p:cNvSpPr txBox="1"/>
          <p:nvPr/>
        </p:nvSpPr>
        <p:spPr>
          <a:xfrm>
            <a:off x="5978700" y="8904775"/>
            <a:ext cx="63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STAT3011_2324_GP10/Hans/Credit Risk Analysis_euikyun.ipynb (line 247)</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80" name="Shape 780"/>
        <p:cNvGrpSpPr/>
        <p:nvPr/>
      </p:nvGrpSpPr>
      <p:grpSpPr>
        <a:xfrm>
          <a:off x="0" y="0"/>
          <a:ext cx="0" cy="0"/>
          <a:chOff x="0" y="0"/>
          <a:chExt cx="0" cy="0"/>
        </a:xfrm>
      </p:grpSpPr>
      <p:sp>
        <p:nvSpPr>
          <p:cNvPr id="781" name="Google Shape;781;p44"/>
          <p:cNvSpPr txBox="1"/>
          <p:nvPr/>
        </p:nvSpPr>
        <p:spPr>
          <a:xfrm>
            <a:off x="1028700" y="14668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Results</a:t>
            </a:r>
            <a:endParaRPr sz="100">
              <a:latin typeface="Inter"/>
              <a:ea typeface="Inter"/>
              <a:cs typeface="Inter"/>
              <a:sym typeface="Inter"/>
            </a:endParaRPr>
          </a:p>
        </p:txBody>
      </p:sp>
      <p:sp>
        <p:nvSpPr>
          <p:cNvPr id="782" name="Google Shape;782;p4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83" name="Google Shape;783;p44"/>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84" name="Google Shape;784;p44"/>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graphicFrame>
        <p:nvGraphicFramePr>
          <p:cNvPr id="785" name="Google Shape;785;p44"/>
          <p:cNvGraphicFramePr/>
          <p:nvPr/>
        </p:nvGraphicFramePr>
        <p:xfrm>
          <a:off x="953650" y="3306925"/>
          <a:ext cx="3000000" cy="3000000"/>
        </p:xfrm>
        <a:graphic>
          <a:graphicData uri="http://schemas.openxmlformats.org/drawingml/2006/table">
            <a:tbl>
              <a:tblPr>
                <a:noFill/>
                <a:tableStyleId>{99821E9B-A5D0-476E-860D-C02EDEE0BFF9}</a:tableStyleId>
              </a:tblPr>
              <a:tblGrid>
                <a:gridCol w="4095750"/>
                <a:gridCol w="4095750"/>
                <a:gridCol w="4095750"/>
                <a:gridCol w="4095750"/>
              </a:tblGrid>
              <a:tr h="658175">
                <a:tc>
                  <a:txBody>
                    <a:bodyPr/>
                    <a:lstStyle/>
                    <a:p>
                      <a:pPr indent="0" lvl="0" marL="0" rtl="0" algn="ctr">
                        <a:spcBef>
                          <a:spcPts val="0"/>
                        </a:spcBef>
                        <a:spcAft>
                          <a:spcPts val="0"/>
                        </a:spcAft>
                        <a:buNone/>
                      </a:pPr>
                      <a:r>
                        <a:rPr b="1" lang="en-US" sz="2000">
                          <a:latin typeface="Inter"/>
                          <a:ea typeface="Inter"/>
                          <a:cs typeface="Inter"/>
                          <a:sym typeface="Inter"/>
                        </a:rPr>
                        <a:t>Model </a:t>
                      </a:r>
                      <a:endParaRPr b="1" sz="2000">
                        <a:latin typeface="Inter"/>
                        <a:ea typeface="Inter"/>
                        <a:cs typeface="Inter"/>
                        <a:sym typeface="Inter"/>
                      </a:endParaRPr>
                    </a:p>
                  </a:txBody>
                  <a:tcPr marT="91425" marB="91425" marR="91425" marL="91425" anchor="ctr">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Precision</a:t>
                      </a:r>
                      <a:endParaRPr b="1" sz="2000">
                        <a:latin typeface="Inter"/>
                        <a:ea typeface="Inter"/>
                        <a:cs typeface="Inter"/>
                        <a:sym typeface="Inter"/>
                      </a:endParaRPr>
                    </a:p>
                  </a:txBody>
                  <a:tcPr marT="91425" marB="91425" marR="91425" marL="91425" anchor="ctr">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Recall</a:t>
                      </a:r>
                      <a:endParaRPr b="1" sz="2000">
                        <a:latin typeface="Inter"/>
                        <a:ea typeface="Inter"/>
                        <a:cs typeface="Inter"/>
                        <a:sym typeface="Inter"/>
                      </a:endParaRPr>
                    </a:p>
                  </a:txBody>
                  <a:tcPr marT="91425" marB="91425" marR="91425" marL="91425" anchor="ctr">
                    <a:solidFill>
                      <a:schemeClr val="accent6"/>
                    </a:solidFill>
                  </a:tcPr>
                </a:tc>
                <a:tc>
                  <a:txBody>
                    <a:bodyPr/>
                    <a:lstStyle/>
                    <a:p>
                      <a:pPr indent="0" lvl="0" marL="0" rtl="0" algn="ctr">
                        <a:spcBef>
                          <a:spcPts val="0"/>
                        </a:spcBef>
                        <a:spcAft>
                          <a:spcPts val="0"/>
                        </a:spcAft>
                        <a:buNone/>
                      </a:pPr>
                      <a:r>
                        <a:rPr b="1" lang="en-US" sz="2000">
                          <a:latin typeface="Inter"/>
                          <a:ea typeface="Inter"/>
                          <a:cs typeface="Inter"/>
                          <a:sym typeface="Inter"/>
                        </a:rPr>
                        <a:t>ROC_AUC score</a:t>
                      </a:r>
                      <a:endParaRPr b="1" sz="2000">
                        <a:latin typeface="Inter"/>
                        <a:ea typeface="Inter"/>
                        <a:cs typeface="Inter"/>
                        <a:sym typeface="Inter"/>
                      </a:endParaRPr>
                    </a:p>
                  </a:txBody>
                  <a:tcPr marT="91425" marB="91425" marR="91425" marL="91425" anchor="ctr">
                    <a:solidFill>
                      <a:srgbClr val="EDEBE9"/>
                    </a:solidFill>
                  </a:tcPr>
                </a:tc>
              </a:tr>
              <a:tr h="658175">
                <a:tc>
                  <a:txBody>
                    <a:bodyPr/>
                    <a:lstStyle/>
                    <a:p>
                      <a:pPr indent="0" lvl="0" marL="0" rtl="0" algn="ctr">
                        <a:spcBef>
                          <a:spcPts val="0"/>
                        </a:spcBef>
                        <a:spcAft>
                          <a:spcPts val="0"/>
                        </a:spcAft>
                        <a:buNone/>
                      </a:pPr>
                      <a:r>
                        <a:rPr lang="en-US" sz="2000">
                          <a:latin typeface="Inter"/>
                          <a:ea typeface="Inter"/>
                          <a:cs typeface="Inter"/>
                          <a:sym typeface="Inter"/>
                        </a:rPr>
                        <a:t>Adaboost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12.69%</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91.28%</a:t>
                      </a:r>
                      <a:endParaRPr sz="2000">
                        <a:latin typeface="Inter"/>
                        <a:ea typeface="Inter"/>
                        <a:cs typeface="Inter"/>
                        <a:sym typeface="Inter"/>
                      </a:endParaRPr>
                    </a:p>
                  </a:txBody>
                  <a:tcPr marT="91425" marB="91425" marR="91425" marL="91425" anchor="ctr">
                    <a:solidFill>
                      <a:srgbClr val="FED57D"/>
                    </a:solidFill>
                  </a:tcPr>
                </a:tc>
                <a:tc>
                  <a:txBody>
                    <a:bodyPr/>
                    <a:lstStyle/>
                    <a:p>
                      <a:pPr indent="0" lvl="0" marL="0" rtl="0" algn="ctr">
                        <a:spcBef>
                          <a:spcPts val="0"/>
                        </a:spcBef>
                        <a:spcAft>
                          <a:spcPts val="0"/>
                        </a:spcAft>
                        <a:buNone/>
                      </a:pPr>
                      <a:r>
                        <a:rPr lang="en-US" sz="2000">
                          <a:latin typeface="Inter"/>
                          <a:ea typeface="Inter"/>
                          <a:cs typeface="Inter"/>
                          <a:sym typeface="Inter"/>
                        </a:rPr>
                        <a:t>85.66%</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Gradient Boosting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13.69%</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99.95%</a:t>
                      </a:r>
                      <a:endParaRPr sz="2000">
                        <a:latin typeface="Inter"/>
                        <a:ea typeface="Inter"/>
                        <a:cs typeface="Inter"/>
                        <a:sym typeface="Inter"/>
                      </a:endParaRPr>
                    </a:p>
                  </a:txBody>
                  <a:tcPr marT="91425" marB="91425" marR="91425" marL="91425" anchor="ctr">
                    <a:solidFill>
                      <a:srgbClr val="FED57D"/>
                    </a:solidFill>
                  </a:tcPr>
                </a:tc>
                <a:tc>
                  <a:txBody>
                    <a:bodyPr/>
                    <a:lstStyle/>
                    <a:p>
                      <a:pPr indent="0" lvl="0" marL="0" rtl="0" algn="ctr">
                        <a:spcBef>
                          <a:spcPts val="0"/>
                        </a:spcBef>
                        <a:spcAft>
                          <a:spcPts val="0"/>
                        </a:spcAft>
                        <a:buNone/>
                      </a:pPr>
                      <a:r>
                        <a:rPr lang="en-US" sz="2000">
                          <a:latin typeface="Inter"/>
                          <a:ea typeface="Inter"/>
                          <a:cs typeface="Inter"/>
                          <a:sym typeface="Inter"/>
                        </a:rPr>
                        <a:t>86.24%</a:t>
                      </a:r>
                      <a:endParaRPr sz="2000">
                        <a:latin typeface="Inter"/>
                        <a:ea typeface="Inter"/>
                        <a:cs typeface="Inter"/>
                        <a:sym typeface="Inter"/>
                      </a:endParaRPr>
                    </a:p>
                  </a:txBody>
                  <a:tcPr marT="91425" marB="91425" marR="91425" marL="91425" anchor="ctr"/>
                </a:tc>
              </a:tr>
            </a:tbl>
          </a:graphicData>
        </a:graphic>
      </p:graphicFrame>
      <p:sp>
        <p:nvSpPr>
          <p:cNvPr id="786" name="Google Shape;786;p44"/>
          <p:cNvSpPr/>
          <p:nvPr/>
        </p:nvSpPr>
        <p:spPr>
          <a:xfrm>
            <a:off x="1028700" y="6915925"/>
            <a:ext cx="2068800" cy="5907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7" name="Google Shape;787;p44"/>
          <p:cNvSpPr txBox="1"/>
          <p:nvPr/>
        </p:nvSpPr>
        <p:spPr>
          <a:xfrm>
            <a:off x="3323300" y="6867375"/>
            <a:ext cx="13715100" cy="22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5041D"/>
                </a:solidFill>
                <a:latin typeface="Inter"/>
                <a:ea typeface="Inter"/>
                <a:cs typeface="Inter"/>
                <a:sym typeface="Inter"/>
              </a:rPr>
              <a:t>Negligible difference in overall ROC_AUC score</a:t>
            </a:r>
            <a:endParaRPr sz="3000">
              <a:solidFill>
                <a:srgbClr val="05041D"/>
              </a:solidFill>
              <a:latin typeface="Inter"/>
              <a:ea typeface="Inter"/>
              <a:cs typeface="Inter"/>
              <a:sym typeface="Inter"/>
            </a:endParaRPr>
          </a:p>
          <a:p>
            <a:pPr indent="0" lvl="0" marL="0" rtl="0" algn="l">
              <a:spcBef>
                <a:spcPts val="0"/>
              </a:spcBef>
              <a:spcAft>
                <a:spcPts val="0"/>
              </a:spcAft>
              <a:buNone/>
            </a:pPr>
            <a:r>
              <a:t/>
            </a:r>
            <a:endParaRPr sz="3000">
              <a:solidFill>
                <a:srgbClr val="05041D"/>
              </a:solidFill>
              <a:latin typeface="Inter"/>
              <a:ea typeface="Inter"/>
              <a:cs typeface="Inter"/>
              <a:sym typeface="Inter"/>
            </a:endParaRPr>
          </a:p>
          <a:p>
            <a:pPr indent="0" lvl="0" marL="0" rtl="0" algn="l">
              <a:spcBef>
                <a:spcPts val="0"/>
              </a:spcBef>
              <a:spcAft>
                <a:spcPts val="0"/>
              </a:spcAft>
              <a:buNone/>
            </a:pPr>
            <a:r>
              <a:rPr b="1" lang="en-US" sz="3000">
                <a:solidFill>
                  <a:srgbClr val="05041D"/>
                </a:solidFill>
                <a:latin typeface="Inter"/>
                <a:ea typeface="Inter"/>
                <a:cs typeface="Inter"/>
                <a:sym typeface="Inter"/>
              </a:rPr>
              <a:t>Increase recall to &gt;90% at the cost of precision</a:t>
            </a:r>
            <a:r>
              <a:rPr b="1" lang="en-US" sz="3000">
                <a:solidFill>
                  <a:srgbClr val="05041D"/>
                </a:solidFill>
                <a:latin typeface="Inter"/>
                <a:ea typeface="Inter"/>
                <a:cs typeface="Inter"/>
                <a:sym typeface="Inter"/>
              </a:rPr>
              <a:t>!</a:t>
            </a:r>
            <a:endParaRPr b="1" sz="3000">
              <a:solidFill>
                <a:srgbClr val="05041D"/>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791" name="Shape 791"/>
        <p:cNvGrpSpPr/>
        <p:nvPr/>
      </p:nvGrpSpPr>
      <p:grpSpPr>
        <a:xfrm>
          <a:off x="0" y="0"/>
          <a:ext cx="0" cy="0"/>
          <a:chOff x="0" y="0"/>
          <a:chExt cx="0" cy="0"/>
        </a:xfrm>
      </p:grpSpPr>
      <p:pic>
        <p:nvPicPr>
          <p:cNvPr id="792" name="Google Shape;792;p45"/>
          <p:cNvPicPr preferRelativeResize="0"/>
          <p:nvPr/>
        </p:nvPicPr>
        <p:blipFill>
          <a:blip r:embed="rId3">
            <a:alphaModFix/>
          </a:blip>
          <a:stretch>
            <a:fillRect/>
          </a:stretch>
        </p:blipFill>
        <p:spPr>
          <a:xfrm>
            <a:off x="4364192" y="656957"/>
            <a:ext cx="9559600" cy="9077856"/>
          </a:xfrm>
          <a:prstGeom prst="rect">
            <a:avLst/>
          </a:prstGeom>
          <a:noFill/>
          <a:ln>
            <a:noFill/>
          </a:ln>
        </p:spPr>
      </p:pic>
      <p:sp>
        <p:nvSpPr>
          <p:cNvPr id="793" name="Google Shape;793;p45"/>
          <p:cNvSpPr txBox="1"/>
          <p:nvPr/>
        </p:nvSpPr>
        <p:spPr>
          <a:xfrm>
            <a:off x="1028700" y="4303395"/>
            <a:ext cx="16230600" cy="1569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0200">
                <a:solidFill>
                  <a:srgbClr val="FAF0CA"/>
                </a:solidFill>
                <a:latin typeface="Inter"/>
                <a:ea typeface="Inter"/>
                <a:cs typeface="Inter"/>
                <a:sym typeface="Inter"/>
              </a:rPr>
              <a:t>Model Improvements</a:t>
            </a:r>
            <a:endParaRPr sz="100"/>
          </a:p>
        </p:txBody>
      </p:sp>
      <p:sp>
        <p:nvSpPr>
          <p:cNvPr id="794" name="Google Shape;794;p4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STAT3011</a:t>
            </a:r>
            <a:endParaRPr/>
          </a:p>
        </p:txBody>
      </p:sp>
      <p:sp>
        <p:nvSpPr>
          <p:cNvPr id="795" name="Google Shape;795;p45"/>
          <p:cNvSpPr txBox="1"/>
          <p:nvPr/>
        </p:nvSpPr>
        <p:spPr>
          <a:xfrm>
            <a:off x="15392025" y="323050"/>
            <a:ext cx="17910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March </a:t>
            </a:r>
            <a:r>
              <a:rPr b="1" lang="en-US" sz="1599">
                <a:solidFill>
                  <a:srgbClr val="FAF0CA"/>
                </a:solidFill>
                <a:latin typeface="Inter"/>
                <a:ea typeface="Inter"/>
                <a:cs typeface="Inter"/>
                <a:sym typeface="Inter"/>
              </a:rPr>
              <a:t>26</a:t>
            </a:r>
            <a:r>
              <a:rPr b="1" i="0" lang="en-US" sz="1599" u="none" cap="none" strike="noStrike">
                <a:solidFill>
                  <a:srgbClr val="FAF0CA"/>
                </a:solidFill>
                <a:latin typeface="Inter"/>
                <a:ea typeface="Inter"/>
                <a:cs typeface="Inter"/>
                <a:sym typeface="Inter"/>
              </a:rPr>
              <a:t>, 2024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99" name="Shape 799"/>
        <p:cNvGrpSpPr/>
        <p:nvPr/>
      </p:nvGrpSpPr>
      <p:grpSpPr>
        <a:xfrm>
          <a:off x="0" y="0"/>
          <a:ext cx="0" cy="0"/>
          <a:chOff x="0" y="0"/>
          <a:chExt cx="0" cy="0"/>
        </a:xfrm>
      </p:grpSpPr>
      <p:sp>
        <p:nvSpPr>
          <p:cNvPr id="800" name="Google Shape;800;p4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01" name="Google Shape;801;p46"/>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02" name="Google Shape;802;p46"/>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Model Improvements</a:t>
            </a:r>
            <a:endParaRPr/>
          </a:p>
        </p:txBody>
      </p:sp>
      <p:grpSp>
        <p:nvGrpSpPr>
          <p:cNvPr id="803" name="Google Shape;803;p46"/>
          <p:cNvGrpSpPr/>
          <p:nvPr/>
        </p:nvGrpSpPr>
        <p:grpSpPr>
          <a:xfrm>
            <a:off x="6599188" y="1271977"/>
            <a:ext cx="5089615" cy="1318820"/>
            <a:chOff x="0" y="-47625"/>
            <a:chExt cx="1824300" cy="946001"/>
          </a:xfrm>
        </p:grpSpPr>
        <p:sp>
          <p:nvSpPr>
            <p:cNvPr id="804" name="Google Shape;804;p46"/>
            <p:cNvSpPr/>
            <p:nvPr/>
          </p:nvSpPr>
          <p:spPr>
            <a:xfrm>
              <a:off x="0" y="0"/>
              <a:ext cx="1824195" cy="898376"/>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AF0CA"/>
                </a:solidFill>
              </a:endParaRPr>
            </a:p>
          </p:txBody>
        </p:sp>
        <p:sp>
          <p:nvSpPr>
            <p:cNvPr id="805" name="Google Shape;805;p46"/>
            <p:cNvSpPr txBox="1"/>
            <p:nvPr/>
          </p:nvSpPr>
          <p:spPr>
            <a:xfrm>
              <a:off x="0" y="-47625"/>
              <a:ext cx="1824300" cy="945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rPr b="1" lang="en-US" sz="1800">
                  <a:solidFill>
                    <a:srgbClr val="FAF0CA"/>
                  </a:solidFill>
                  <a:latin typeface="Inter"/>
                  <a:ea typeface="Inter"/>
                  <a:cs typeface="Inter"/>
                  <a:sym typeface="Inter"/>
                </a:rPr>
                <a:t>How to improve the score of model? </a:t>
              </a:r>
              <a:endParaRPr b="1" i="0" sz="1800" u="none" cap="none" strike="noStrike">
                <a:solidFill>
                  <a:srgbClr val="FAF0CA"/>
                </a:solidFill>
                <a:latin typeface="Inter"/>
                <a:ea typeface="Inter"/>
                <a:cs typeface="Inter"/>
                <a:sym typeface="Inter"/>
              </a:endParaRPr>
            </a:p>
          </p:txBody>
        </p:sp>
      </p:grpSp>
      <p:sp>
        <p:nvSpPr>
          <p:cNvPr id="806" name="Google Shape;806;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cxnSp>
        <p:nvCxnSpPr>
          <p:cNvPr id="807" name="Google Shape;807;p46"/>
          <p:cNvCxnSpPr/>
          <p:nvPr/>
        </p:nvCxnSpPr>
        <p:spPr>
          <a:xfrm flipH="1">
            <a:off x="9156850" y="2576150"/>
            <a:ext cx="1800" cy="1504200"/>
          </a:xfrm>
          <a:prstGeom prst="straightConnector1">
            <a:avLst/>
          </a:prstGeom>
          <a:noFill/>
          <a:ln cap="flat" cmpd="sng" w="76200">
            <a:solidFill>
              <a:srgbClr val="05041C"/>
            </a:solidFill>
            <a:prstDash val="solid"/>
            <a:round/>
            <a:headEnd len="med" w="med" type="none"/>
            <a:tailEnd len="med" w="med" type="none"/>
          </a:ln>
        </p:spPr>
      </p:cxnSp>
      <p:cxnSp>
        <p:nvCxnSpPr>
          <p:cNvPr id="808" name="Google Shape;808;p46"/>
          <p:cNvCxnSpPr/>
          <p:nvPr/>
        </p:nvCxnSpPr>
        <p:spPr>
          <a:xfrm rot="10800000">
            <a:off x="2769500" y="4041525"/>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809" name="Google Shape;809;p46"/>
          <p:cNvCxnSpPr/>
          <p:nvPr/>
        </p:nvCxnSpPr>
        <p:spPr>
          <a:xfrm>
            <a:off x="2787309" y="4012010"/>
            <a:ext cx="0" cy="1509300"/>
          </a:xfrm>
          <a:prstGeom prst="straightConnector1">
            <a:avLst/>
          </a:prstGeom>
          <a:noFill/>
          <a:ln cap="flat" cmpd="sng" w="76200">
            <a:solidFill>
              <a:srgbClr val="05041C"/>
            </a:solidFill>
            <a:prstDash val="solid"/>
            <a:round/>
            <a:headEnd len="med" w="med" type="none"/>
            <a:tailEnd len="med" w="med" type="none"/>
          </a:ln>
        </p:spPr>
      </p:cxnSp>
      <p:sp>
        <p:nvSpPr>
          <p:cNvPr id="810" name="Google Shape;810;p46"/>
          <p:cNvSpPr/>
          <p:nvPr/>
        </p:nvSpPr>
        <p:spPr>
          <a:xfrm>
            <a:off x="1028700" y="5514647"/>
            <a:ext cx="3611906" cy="3436288"/>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rPr b="1" lang="en-US" sz="1800">
                <a:solidFill>
                  <a:srgbClr val="FAF0CA"/>
                </a:solidFill>
                <a:latin typeface="Inter"/>
                <a:ea typeface="Inter"/>
                <a:cs typeface="Inter"/>
                <a:sym typeface="Inter"/>
              </a:rPr>
              <a:t>Handle outlier differently</a:t>
            </a:r>
            <a:endParaRPr b="1" sz="1800">
              <a:solidFill>
                <a:srgbClr val="FAF0CA"/>
              </a:solidFill>
              <a:latin typeface="Inter"/>
              <a:ea typeface="Inter"/>
              <a:cs typeface="Inter"/>
              <a:sym typeface="Inter"/>
            </a:endParaRPr>
          </a:p>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342900" lvl="0" marL="457200" rtl="0" algn="l">
              <a:lnSpc>
                <a:spcPct val="163333"/>
              </a:lnSpc>
              <a:spcBef>
                <a:spcPts val="0"/>
              </a:spcBef>
              <a:spcAft>
                <a:spcPts val="0"/>
              </a:spcAft>
              <a:buClr>
                <a:srgbClr val="FAF0CA"/>
              </a:buClr>
              <a:buSzPts val="1800"/>
              <a:buFont typeface="Inter"/>
              <a:buChar char="-"/>
            </a:pPr>
            <a:r>
              <a:rPr b="1" lang="en-US" sz="1800">
                <a:solidFill>
                  <a:srgbClr val="FAF0CA"/>
                </a:solidFill>
                <a:latin typeface="Inter"/>
                <a:ea typeface="Inter"/>
                <a:cs typeface="Inter"/>
                <a:sym typeface="Inter"/>
              </a:rPr>
              <a:t>No outlier handling</a:t>
            </a:r>
            <a:endParaRPr b="1" sz="1800">
              <a:solidFill>
                <a:srgbClr val="FAF0CA"/>
              </a:solidFill>
              <a:latin typeface="Inter"/>
              <a:ea typeface="Inter"/>
              <a:cs typeface="Inter"/>
              <a:sym typeface="Inter"/>
            </a:endParaRPr>
          </a:p>
          <a:p>
            <a:pPr indent="-342900" lvl="0" marL="457200" rtl="0" algn="l">
              <a:lnSpc>
                <a:spcPct val="163333"/>
              </a:lnSpc>
              <a:spcBef>
                <a:spcPts val="0"/>
              </a:spcBef>
              <a:spcAft>
                <a:spcPts val="0"/>
              </a:spcAft>
              <a:buClr>
                <a:srgbClr val="FAF0CA"/>
              </a:buClr>
              <a:buSzPts val="1800"/>
              <a:buFont typeface="Inter"/>
              <a:buChar char="-"/>
            </a:pPr>
            <a:r>
              <a:rPr b="1" lang="en-US" sz="1800">
                <a:solidFill>
                  <a:srgbClr val="FAF0CA"/>
                </a:solidFill>
                <a:latin typeface="Inter"/>
                <a:ea typeface="Inter"/>
                <a:cs typeface="Inter"/>
                <a:sym typeface="Inter"/>
              </a:rPr>
              <a:t>Take log to the column</a:t>
            </a:r>
            <a:endParaRPr b="1" sz="1800">
              <a:solidFill>
                <a:srgbClr val="FAF0CA"/>
              </a:solidFill>
              <a:latin typeface="Inter"/>
              <a:ea typeface="Inter"/>
              <a:cs typeface="Inter"/>
              <a:sym typeface="Inter"/>
            </a:endParaRPr>
          </a:p>
          <a:p>
            <a:pPr indent="-342900" lvl="0" marL="457200" rtl="0" algn="l">
              <a:lnSpc>
                <a:spcPct val="163333"/>
              </a:lnSpc>
              <a:spcBef>
                <a:spcPts val="0"/>
              </a:spcBef>
              <a:spcAft>
                <a:spcPts val="0"/>
              </a:spcAft>
              <a:buClr>
                <a:srgbClr val="FAF0CA"/>
              </a:buClr>
              <a:buSzPts val="1800"/>
              <a:buFont typeface="Inter"/>
              <a:buChar char="-"/>
            </a:pPr>
            <a:r>
              <a:rPr b="1" lang="en-US" sz="1800">
                <a:solidFill>
                  <a:srgbClr val="FAF0CA"/>
                </a:solidFill>
                <a:latin typeface="Inter"/>
                <a:ea typeface="Inter"/>
                <a:cs typeface="Inter"/>
                <a:sym typeface="Inter"/>
              </a:rPr>
              <a:t>Fit into IQR</a:t>
            </a:r>
            <a:endParaRPr b="1" sz="1800">
              <a:solidFill>
                <a:srgbClr val="FAF0CA"/>
              </a:solidFill>
              <a:latin typeface="Inter"/>
              <a:ea typeface="Inter"/>
              <a:cs typeface="Inter"/>
              <a:sym typeface="Inter"/>
            </a:endParaRPr>
          </a:p>
          <a:p>
            <a:pPr indent="-342900" lvl="0" marL="457200" rtl="0" algn="l">
              <a:lnSpc>
                <a:spcPct val="163333"/>
              </a:lnSpc>
              <a:spcBef>
                <a:spcPts val="0"/>
              </a:spcBef>
              <a:spcAft>
                <a:spcPts val="0"/>
              </a:spcAft>
              <a:buClr>
                <a:srgbClr val="FAF0CA"/>
              </a:buClr>
              <a:buSzPts val="1800"/>
              <a:buFont typeface="Inter"/>
              <a:buChar char="-"/>
            </a:pPr>
            <a:r>
              <a:rPr b="1" lang="en-US" sz="1800">
                <a:solidFill>
                  <a:srgbClr val="FAF0CA"/>
                </a:solidFill>
                <a:latin typeface="Inter"/>
                <a:ea typeface="Inter"/>
                <a:cs typeface="Inter"/>
                <a:sym typeface="Inter"/>
              </a:rPr>
              <a:t>Delete the outliers </a:t>
            </a:r>
            <a:endParaRPr b="1" sz="1800">
              <a:solidFill>
                <a:srgbClr val="FAF0CA"/>
              </a:solidFill>
              <a:latin typeface="Inter"/>
              <a:ea typeface="Inter"/>
              <a:cs typeface="Inter"/>
              <a:sym typeface="Inter"/>
            </a:endParaRPr>
          </a:p>
          <a:p>
            <a:pPr indent="0" lvl="0" marL="0" rtl="0" algn="ctr">
              <a:spcBef>
                <a:spcPts val="0"/>
              </a:spcBef>
              <a:spcAft>
                <a:spcPts val="0"/>
              </a:spcAft>
              <a:buNone/>
            </a:pPr>
            <a:r>
              <a:t/>
            </a:r>
            <a:endParaRPr>
              <a:solidFill>
                <a:srgbClr val="FAF0CA"/>
              </a:solidFill>
            </a:endParaRPr>
          </a:p>
        </p:txBody>
      </p:sp>
      <p:sp>
        <p:nvSpPr>
          <p:cNvPr id="811" name="Google Shape;811;p46"/>
          <p:cNvSpPr/>
          <p:nvPr/>
        </p:nvSpPr>
        <p:spPr>
          <a:xfrm>
            <a:off x="9368625" y="5521299"/>
            <a:ext cx="3611906" cy="2769244"/>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800">
                <a:solidFill>
                  <a:srgbClr val="FAF0CA"/>
                </a:solidFill>
                <a:latin typeface="Inter"/>
                <a:ea typeface="Inter"/>
                <a:cs typeface="Inter"/>
                <a:sym typeface="Inter"/>
              </a:rPr>
              <a:t>Drop the null value</a:t>
            </a:r>
            <a:endParaRPr b="1" sz="1800">
              <a:solidFill>
                <a:srgbClr val="FAF0CA"/>
              </a:solidFill>
              <a:latin typeface="Inter"/>
              <a:ea typeface="Inter"/>
              <a:cs typeface="Inter"/>
              <a:sym typeface="Inter"/>
            </a:endParaRPr>
          </a:p>
        </p:txBody>
      </p:sp>
      <p:cxnSp>
        <p:nvCxnSpPr>
          <p:cNvPr id="812" name="Google Shape;812;p46"/>
          <p:cNvCxnSpPr/>
          <p:nvPr/>
        </p:nvCxnSpPr>
        <p:spPr>
          <a:xfrm rot="10800000">
            <a:off x="9188050" y="4041500"/>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813" name="Google Shape;813;p46"/>
          <p:cNvCxnSpPr/>
          <p:nvPr/>
        </p:nvCxnSpPr>
        <p:spPr>
          <a:xfrm>
            <a:off x="15559400" y="3997604"/>
            <a:ext cx="29400" cy="2930700"/>
          </a:xfrm>
          <a:prstGeom prst="straightConnector1">
            <a:avLst/>
          </a:prstGeom>
          <a:noFill/>
          <a:ln cap="flat" cmpd="sng" w="76200">
            <a:solidFill>
              <a:srgbClr val="05041C"/>
            </a:solidFill>
            <a:prstDash val="solid"/>
            <a:round/>
            <a:headEnd len="med" w="med" type="none"/>
            <a:tailEnd len="med" w="med" type="none"/>
          </a:ln>
        </p:spPr>
      </p:cxnSp>
      <p:sp>
        <p:nvSpPr>
          <p:cNvPr id="814" name="Google Shape;814;p46"/>
          <p:cNvSpPr/>
          <p:nvPr/>
        </p:nvSpPr>
        <p:spPr>
          <a:xfrm>
            <a:off x="13768150" y="5521299"/>
            <a:ext cx="3611906" cy="2769244"/>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800">
                <a:solidFill>
                  <a:srgbClr val="FAF0CA"/>
                </a:solidFill>
                <a:latin typeface="Inter"/>
                <a:ea typeface="Inter"/>
                <a:cs typeface="Inter"/>
                <a:sym typeface="Inter"/>
              </a:rPr>
              <a:t>Apply different machine learning model</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l">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342900" lvl="0" marL="457200" rtl="0" algn="l">
              <a:lnSpc>
                <a:spcPct val="115000"/>
              </a:lnSpc>
              <a:spcBef>
                <a:spcPts val="0"/>
              </a:spcBef>
              <a:spcAft>
                <a:spcPts val="0"/>
              </a:spcAft>
              <a:buClr>
                <a:srgbClr val="FAF0CA"/>
              </a:buClr>
              <a:buSzPts val="1800"/>
              <a:buFont typeface="Inter"/>
              <a:buChar char="-"/>
            </a:pPr>
            <a:r>
              <a:rPr b="1" lang="en-US" sz="1800">
                <a:solidFill>
                  <a:srgbClr val="FAF0CA"/>
                </a:solidFill>
                <a:latin typeface="Inter"/>
                <a:ea typeface="Inter"/>
                <a:cs typeface="Inter"/>
                <a:sym typeface="Inter"/>
              </a:rPr>
              <a:t>Catboost model </a:t>
            </a:r>
            <a:endParaRPr b="1" sz="1800">
              <a:solidFill>
                <a:srgbClr val="FAF0CA"/>
              </a:solidFill>
              <a:latin typeface="Inter"/>
              <a:ea typeface="Inter"/>
              <a:cs typeface="Inter"/>
              <a:sym typeface="Inter"/>
            </a:endParaRPr>
          </a:p>
        </p:txBody>
      </p:sp>
      <p:sp>
        <p:nvSpPr>
          <p:cNvPr id="815" name="Google Shape;815;p46"/>
          <p:cNvSpPr/>
          <p:nvPr/>
        </p:nvSpPr>
        <p:spPr>
          <a:xfrm>
            <a:off x="5198662" y="5521299"/>
            <a:ext cx="3611906" cy="2769244"/>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US" sz="1800">
                <a:solidFill>
                  <a:srgbClr val="FAF0CA"/>
                </a:solidFill>
                <a:latin typeface="Inter"/>
                <a:ea typeface="Inter"/>
                <a:cs typeface="Inter"/>
                <a:sym typeface="Inter"/>
              </a:rPr>
              <a:t>Deleting variables with high correlation</a:t>
            </a:r>
            <a:endParaRPr b="1" sz="1800">
              <a:solidFill>
                <a:srgbClr val="FAF0CA"/>
              </a:solidFill>
              <a:latin typeface="Inter"/>
              <a:ea typeface="Inter"/>
              <a:cs typeface="Inter"/>
              <a:sym typeface="Inter"/>
            </a:endParaRPr>
          </a:p>
        </p:txBody>
      </p:sp>
      <p:cxnSp>
        <p:nvCxnSpPr>
          <p:cNvPr id="816" name="Google Shape;816;p46"/>
          <p:cNvCxnSpPr/>
          <p:nvPr/>
        </p:nvCxnSpPr>
        <p:spPr>
          <a:xfrm>
            <a:off x="7004634" y="4041535"/>
            <a:ext cx="0" cy="1509300"/>
          </a:xfrm>
          <a:prstGeom prst="straightConnector1">
            <a:avLst/>
          </a:prstGeom>
          <a:noFill/>
          <a:ln cap="flat" cmpd="sng" w="76200">
            <a:solidFill>
              <a:srgbClr val="05041C"/>
            </a:solidFill>
            <a:prstDash val="solid"/>
            <a:round/>
            <a:headEnd len="med" w="med" type="none"/>
            <a:tailEnd len="med" w="med" type="none"/>
          </a:ln>
        </p:spPr>
      </p:cxnSp>
      <p:cxnSp>
        <p:nvCxnSpPr>
          <p:cNvPr id="817" name="Google Shape;817;p46"/>
          <p:cNvCxnSpPr/>
          <p:nvPr/>
        </p:nvCxnSpPr>
        <p:spPr>
          <a:xfrm>
            <a:off x="11174584" y="4041510"/>
            <a:ext cx="0" cy="1509300"/>
          </a:xfrm>
          <a:prstGeom prst="straightConnector1">
            <a:avLst/>
          </a:prstGeom>
          <a:noFill/>
          <a:ln cap="flat" cmpd="sng" w="76200">
            <a:solidFill>
              <a:srgbClr val="05041C"/>
            </a:solidFill>
            <a:prstDash val="solid"/>
            <a:round/>
            <a:headEnd len="med" w="med" type="none"/>
            <a:tailEnd len="med" w="med" type="none"/>
          </a:ln>
        </p:spPr>
      </p:cxnSp>
      <p:cxnSp>
        <p:nvCxnSpPr>
          <p:cNvPr id="818" name="Google Shape;818;p46"/>
          <p:cNvCxnSpPr/>
          <p:nvPr/>
        </p:nvCxnSpPr>
        <p:spPr>
          <a:xfrm>
            <a:off x="2583781" y="9939375"/>
            <a:ext cx="8766600" cy="0"/>
          </a:xfrm>
          <a:prstGeom prst="straightConnector1">
            <a:avLst/>
          </a:prstGeom>
          <a:noFill/>
          <a:ln cap="flat" cmpd="sng" w="38100">
            <a:solidFill>
              <a:srgbClr val="FF0000"/>
            </a:solidFill>
            <a:prstDash val="solid"/>
            <a:round/>
            <a:headEnd len="med" w="med" type="none"/>
            <a:tailEnd len="med" w="med" type="none"/>
          </a:ln>
        </p:spPr>
      </p:cxnSp>
      <p:cxnSp>
        <p:nvCxnSpPr>
          <p:cNvPr id="819" name="Google Shape;819;p46"/>
          <p:cNvCxnSpPr/>
          <p:nvPr/>
        </p:nvCxnSpPr>
        <p:spPr>
          <a:xfrm flipH="1" rot="10800000">
            <a:off x="2604300" y="9254475"/>
            <a:ext cx="5100" cy="684900"/>
          </a:xfrm>
          <a:prstGeom prst="straightConnector1">
            <a:avLst/>
          </a:prstGeom>
          <a:noFill/>
          <a:ln cap="flat" cmpd="sng" w="38100">
            <a:solidFill>
              <a:srgbClr val="FF0000"/>
            </a:solidFill>
            <a:prstDash val="solid"/>
            <a:round/>
            <a:headEnd len="med" w="med" type="none"/>
            <a:tailEnd len="med" w="med" type="none"/>
          </a:ln>
        </p:spPr>
      </p:cxnSp>
      <p:cxnSp>
        <p:nvCxnSpPr>
          <p:cNvPr id="820" name="Google Shape;820;p46"/>
          <p:cNvCxnSpPr/>
          <p:nvPr/>
        </p:nvCxnSpPr>
        <p:spPr>
          <a:xfrm flipH="1" rot="10800000">
            <a:off x="11331603" y="9254475"/>
            <a:ext cx="5100" cy="684900"/>
          </a:xfrm>
          <a:prstGeom prst="straightConnector1">
            <a:avLst/>
          </a:prstGeom>
          <a:noFill/>
          <a:ln cap="flat" cmpd="sng" w="38100">
            <a:solidFill>
              <a:srgbClr val="FF0000"/>
            </a:solidFill>
            <a:prstDash val="solid"/>
            <a:round/>
            <a:headEnd len="med" w="med" type="none"/>
            <a:tailEnd len="med" w="med" type="none"/>
          </a:ln>
        </p:spPr>
      </p:cxnSp>
      <p:sp>
        <p:nvSpPr>
          <p:cNvPr id="821" name="Google Shape;821;p46"/>
          <p:cNvSpPr txBox="1"/>
          <p:nvPr/>
        </p:nvSpPr>
        <p:spPr>
          <a:xfrm>
            <a:off x="4711225" y="9403725"/>
            <a:ext cx="4511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E06666"/>
                </a:solidFill>
                <a:latin typeface="Inter"/>
                <a:ea typeface="Inter"/>
                <a:cs typeface="Inter"/>
                <a:sym typeface="Inter"/>
              </a:rPr>
              <a:t>Use Gradient Boosting model</a:t>
            </a:r>
            <a:endParaRPr b="1" sz="2300">
              <a:solidFill>
                <a:srgbClr val="E06666"/>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25" name="Shape 825"/>
        <p:cNvGrpSpPr/>
        <p:nvPr/>
      </p:nvGrpSpPr>
      <p:grpSpPr>
        <a:xfrm>
          <a:off x="0" y="0"/>
          <a:ext cx="0" cy="0"/>
          <a:chOff x="0" y="0"/>
          <a:chExt cx="0" cy="0"/>
        </a:xfrm>
      </p:grpSpPr>
      <p:sp>
        <p:nvSpPr>
          <p:cNvPr id="826" name="Google Shape;826;p47"/>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No outlier handling</a:t>
            </a:r>
            <a:endParaRPr sz="100">
              <a:latin typeface="Inter"/>
              <a:ea typeface="Inter"/>
              <a:cs typeface="Inter"/>
              <a:sym typeface="Inter"/>
            </a:endParaRPr>
          </a:p>
        </p:txBody>
      </p:sp>
      <p:sp>
        <p:nvSpPr>
          <p:cNvPr id="827" name="Google Shape;827;p4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28" name="Google Shape;828;p47"/>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29" name="Google Shape;829;p47"/>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30" name="Google Shape;830;p47"/>
          <p:cNvPicPr preferRelativeResize="0"/>
          <p:nvPr/>
        </p:nvPicPr>
        <p:blipFill>
          <a:blip r:embed="rId3">
            <a:alphaModFix/>
          </a:blip>
          <a:stretch>
            <a:fillRect/>
          </a:stretch>
        </p:blipFill>
        <p:spPr>
          <a:xfrm>
            <a:off x="4801701" y="2935150"/>
            <a:ext cx="8686900" cy="5420300"/>
          </a:xfrm>
          <a:prstGeom prst="rect">
            <a:avLst/>
          </a:prstGeom>
          <a:noFill/>
          <a:ln>
            <a:noFill/>
          </a:ln>
        </p:spPr>
      </p:pic>
      <p:sp>
        <p:nvSpPr>
          <p:cNvPr id="831" name="Google Shape;831;p47"/>
          <p:cNvSpPr txBox="1"/>
          <p:nvPr/>
        </p:nvSpPr>
        <p:spPr>
          <a:xfrm>
            <a:off x="5322900" y="8355450"/>
            <a:ext cx="764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 Risk Analysis_OutlierX.ipynb/ln[29]</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28" name="Shape 128"/>
        <p:cNvGrpSpPr/>
        <p:nvPr/>
      </p:nvGrpSpPr>
      <p:grpSpPr>
        <a:xfrm>
          <a:off x="0" y="0"/>
          <a:ext cx="0" cy="0"/>
          <a:chOff x="0" y="0"/>
          <a:chExt cx="0" cy="0"/>
        </a:xfrm>
      </p:grpSpPr>
      <p:sp>
        <p:nvSpPr>
          <p:cNvPr id="129" name="Google Shape;129;p12"/>
          <p:cNvSpPr txBox="1"/>
          <p:nvPr/>
        </p:nvSpPr>
        <p:spPr>
          <a:xfrm>
            <a:off x="1028700" y="1656600"/>
            <a:ext cx="129594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Why is it important?</a:t>
            </a:r>
            <a:endParaRPr/>
          </a:p>
        </p:txBody>
      </p:sp>
      <p:sp>
        <p:nvSpPr>
          <p:cNvPr id="130" name="Google Shape;130;p1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131" name="Google Shape;131;p12"/>
          <p:cNvSpPr txBox="1"/>
          <p:nvPr/>
        </p:nvSpPr>
        <p:spPr>
          <a:xfrm>
            <a:off x="15190526" y="323050"/>
            <a:ext cx="20688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132" name="Google Shape;132;p12"/>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Project’s goal</a:t>
            </a:r>
            <a:endParaRPr b="1" sz="1599">
              <a:solidFill>
                <a:srgbClr val="05041D"/>
              </a:solidFill>
              <a:latin typeface="Inter"/>
              <a:ea typeface="Inter"/>
              <a:cs typeface="Inter"/>
              <a:sym typeface="Inter"/>
            </a:endParaRPr>
          </a:p>
        </p:txBody>
      </p:sp>
      <p:sp>
        <p:nvSpPr>
          <p:cNvPr id="133" name="Google Shape;133;p12"/>
          <p:cNvSpPr txBox="1"/>
          <p:nvPr/>
        </p:nvSpPr>
        <p:spPr>
          <a:xfrm>
            <a:off x="683300" y="3271050"/>
            <a:ext cx="12868200" cy="4665300"/>
          </a:xfrm>
          <a:prstGeom prst="rect">
            <a:avLst/>
          </a:prstGeom>
          <a:noFill/>
          <a:ln>
            <a:noFill/>
          </a:ln>
        </p:spPr>
        <p:txBody>
          <a:bodyPr anchorCtr="0" anchor="t" bIns="91425" lIns="91425" spcFirstLastPara="1" rIns="91425" wrap="square" tIns="91425">
            <a:spAutoFit/>
          </a:bodyPr>
          <a:lstStyle/>
          <a:p>
            <a:pPr indent="-327025" lvl="0" marL="660400" rtl="0" algn="l">
              <a:lnSpc>
                <a:spcPct val="115000"/>
              </a:lnSpc>
              <a:spcBef>
                <a:spcPts val="0"/>
              </a:spcBef>
              <a:spcAft>
                <a:spcPts val="0"/>
              </a:spcAft>
              <a:buClr>
                <a:srgbClr val="000000"/>
              </a:buClr>
              <a:buSzPts val="1550"/>
              <a:buFont typeface="Inter Medium"/>
              <a:buChar char="●"/>
            </a:pPr>
            <a:r>
              <a:rPr lang="en-US" sz="2600">
                <a:latin typeface="Inter Medium"/>
                <a:ea typeface="Inter Medium"/>
                <a:cs typeface="Inter Medium"/>
                <a:sym typeface="Inter Medium"/>
              </a:rPr>
              <a:t>Credit risk is common in financial institutions.​</a:t>
            </a:r>
            <a:endParaRPr sz="2600">
              <a:latin typeface="Inter Medium"/>
              <a:ea typeface="Inter Medium"/>
              <a:cs typeface="Inter Medium"/>
              <a:sym typeface="Inter Medium"/>
            </a:endParaRPr>
          </a:p>
          <a:p>
            <a:pPr indent="0" lvl="0" marL="457200" rtl="0" algn="l">
              <a:lnSpc>
                <a:spcPct val="115000"/>
              </a:lnSpc>
              <a:spcBef>
                <a:spcPts val="0"/>
              </a:spcBef>
              <a:spcAft>
                <a:spcPts val="0"/>
              </a:spcAft>
              <a:buNone/>
            </a:pPr>
            <a:r>
              <a:t/>
            </a:r>
            <a:endParaRPr sz="2600">
              <a:latin typeface="Inter Medium"/>
              <a:ea typeface="Inter Medium"/>
              <a:cs typeface="Inter Medium"/>
              <a:sym typeface="Inter Medium"/>
            </a:endParaRPr>
          </a:p>
          <a:p>
            <a:pPr indent="-327025" lvl="0" marL="660400" rtl="0" algn="l">
              <a:lnSpc>
                <a:spcPct val="115000"/>
              </a:lnSpc>
              <a:spcBef>
                <a:spcPts val="0"/>
              </a:spcBef>
              <a:spcAft>
                <a:spcPts val="0"/>
              </a:spcAft>
              <a:buClr>
                <a:srgbClr val="000000"/>
              </a:buClr>
              <a:buSzPts val="1550"/>
              <a:buFont typeface="Inter Medium"/>
              <a:buChar char="●"/>
            </a:pPr>
            <a:r>
              <a:rPr lang="en-US" sz="2600">
                <a:latin typeface="Inter Medium"/>
                <a:ea typeface="Inter Medium"/>
                <a:cs typeface="Inter Medium"/>
                <a:sym typeface="Inter Medium"/>
              </a:rPr>
              <a:t>Whenever we engage in financial activities, credit risk becomes an integral factor to consider. ​</a:t>
            </a:r>
            <a:endParaRPr sz="2600">
              <a:latin typeface="Inter Medium"/>
              <a:ea typeface="Inter Medium"/>
              <a:cs typeface="Inter Medium"/>
              <a:sym typeface="Inter Medium"/>
            </a:endParaRPr>
          </a:p>
          <a:p>
            <a:pPr indent="0" lvl="0" marL="457200" rtl="0" algn="l">
              <a:lnSpc>
                <a:spcPct val="115000"/>
              </a:lnSpc>
              <a:spcBef>
                <a:spcPts val="0"/>
              </a:spcBef>
              <a:spcAft>
                <a:spcPts val="0"/>
              </a:spcAft>
              <a:buNone/>
            </a:pPr>
            <a:r>
              <a:t/>
            </a:r>
            <a:endParaRPr sz="2600">
              <a:latin typeface="Inter Medium"/>
              <a:ea typeface="Inter Medium"/>
              <a:cs typeface="Inter Medium"/>
              <a:sym typeface="Inter Medium"/>
            </a:endParaRPr>
          </a:p>
          <a:p>
            <a:pPr indent="-327025" lvl="0" marL="660400" rtl="0" algn="l">
              <a:lnSpc>
                <a:spcPct val="115000"/>
              </a:lnSpc>
              <a:spcBef>
                <a:spcPts val="0"/>
              </a:spcBef>
              <a:spcAft>
                <a:spcPts val="0"/>
              </a:spcAft>
              <a:buClr>
                <a:srgbClr val="000000"/>
              </a:buClr>
              <a:buSzPts val="1550"/>
              <a:buFont typeface="Inter Medium"/>
              <a:buChar char="●"/>
            </a:pPr>
            <a:r>
              <a:rPr lang="en-US" sz="2600">
                <a:latin typeface="Inter Medium"/>
                <a:ea typeface="Inter Medium"/>
                <a:cs typeface="Inter Medium"/>
                <a:sym typeface="Inter Medium"/>
              </a:rPr>
              <a:t>If there is no any regulation and monitoring, a huge financial loss would be occurred. ​</a:t>
            </a:r>
            <a:endParaRPr sz="2600">
              <a:latin typeface="Inter Medium"/>
              <a:ea typeface="Inter Medium"/>
              <a:cs typeface="Inter Medium"/>
              <a:sym typeface="Inter Medium"/>
            </a:endParaRPr>
          </a:p>
          <a:p>
            <a:pPr indent="0" lvl="0" marL="63500" rtl="0" algn="l">
              <a:lnSpc>
                <a:spcPct val="115000"/>
              </a:lnSpc>
              <a:spcBef>
                <a:spcPts val="0"/>
              </a:spcBef>
              <a:spcAft>
                <a:spcPts val="0"/>
              </a:spcAft>
              <a:buNone/>
            </a:pPr>
            <a:r>
              <a:rPr lang="en-US" sz="2600">
                <a:latin typeface="Inter Medium"/>
                <a:ea typeface="Inter Medium"/>
                <a:cs typeface="Inter Medium"/>
                <a:sym typeface="Inter Medium"/>
              </a:rPr>
              <a:t>​</a:t>
            </a:r>
            <a:endParaRPr sz="2600">
              <a:latin typeface="Inter Medium"/>
              <a:ea typeface="Inter Medium"/>
              <a:cs typeface="Inter Medium"/>
              <a:sym typeface="Inter Medium"/>
            </a:endParaRPr>
          </a:p>
          <a:p>
            <a:pPr indent="0" lvl="0" marL="63500" rtl="0" algn="l">
              <a:lnSpc>
                <a:spcPct val="115000"/>
              </a:lnSpc>
              <a:spcBef>
                <a:spcPts val="0"/>
              </a:spcBef>
              <a:spcAft>
                <a:spcPts val="0"/>
              </a:spcAft>
              <a:buNone/>
            </a:pPr>
            <a:r>
              <a:rPr lang="en-US" sz="2600">
                <a:latin typeface="Inter Medium"/>
                <a:ea typeface="Inter Medium"/>
                <a:cs typeface="Inter Medium"/>
                <a:sym typeface="Inter Medium"/>
              </a:rPr>
              <a:t>This drive our credit risk analysis.​</a:t>
            </a:r>
            <a:endParaRPr sz="2600">
              <a:latin typeface="Inter Medium"/>
              <a:ea typeface="Inter Medium"/>
              <a:cs typeface="Inter Medium"/>
              <a:sym typeface="Inter Medium"/>
            </a:endParaRPr>
          </a:p>
          <a:p>
            <a:pPr indent="0" lvl="0" marL="63500" rtl="0" algn="l">
              <a:lnSpc>
                <a:spcPct val="115000"/>
              </a:lnSpc>
              <a:spcBef>
                <a:spcPts val="0"/>
              </a:spcBef>
              <a:spcAft>
                <a:spcPts val="0"/>
              </a:spcAft>
              <a:buNone/>
            </a:pPr>
            <a:r>
              <a:rPr lang="en-US" sz="2200">
                <a:latin typeface="Inter Medium"/>
                <a:ea typeface="Inter Medium"/>
                <a:cs typeface="Inter Medium"/>
                <a:sym typeface="Inter Medium"/>
              </a:rPr>
              <a:t>​</a:t>
            </a:r>
            <a:endParaRPr sz="2200">
              <a:latin typeface="Inter Medium"/>
              <a:ea typeface="Inter Medium"/>
              <a:cs typeface="Inter Medium"/>
              <a:sym typeface="Inter Medium"/>
            </a:endParaRPr>
          </a:p>
        </p:txBody>
      </p:sp>
      <p:sp>
        <p:nvSpPr>
          <p:cNvPr id="134" name="Google Shape;134;p1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35" name="Shape 835"/>
        <p:cNvGrpSpPr/>
        <p:nvPr/>
      </p:nvGrpSpPr>
      <p:grpSpPr>
        <a:xfrm>
          <a:off x="0" y="0"/>
          <a:ext cx="0" cy="0"/>
          <a:chOff x="0" y="0"/>
          <a:chExt cx="0" cy="0"/>
        </a:xfrm>
      </p:grpSpPr>
      <p:sp>
        <p:nvSpPr>
          <p:cNvPr id="836" name="Google Shape;836;p48"/>
          <p:cNvSpPr txBox="1"/>
          <p:nvPr/>
        </p:nvSpPr>
        <p:spPr>
          <a:xfrm>
            <a:off x="1028700" y="8572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Log application </a:t>
            </a:r>
            <a:endParaRPr sz="100">
              <a:latin typeface="Inter"/>
              <a:ea typeface="Inter"/>
              <a:cs typeface="Inter"/>
              <a:sym typeface="Inter"/>
            </a:endParaRPr>
          </a:p>
        </p:txBody>
      </p:sp>
      <p:sp>
        <p:nvSpPr>
          <p:cNvPr id="837" name="Google Shape;837;p4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38" name="Google Shape;838;p48"/>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39" name="Google Shape;839;p48"/>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40" name="Google Shape;840;p48"/>
          <p:cNvPicPr preferRelativeResize="0"/>
          <p:nvPr/>
        </p:nvPicPr>
        <p:blipFill>
          <a:blip r:embed="rId3">
            <a:alphaModFix/>
          </a:blip>
          <a:stretch>
            <a:fillRect/>
          </a:stretch>
        </p:blipFill>
        <p:spPr>
          <a:xfrm>
            <a:off x="10783375" y="1575337"/>
            <a:ext cx="6292444" cy="8205077"/>
          </a:xfrm>
          <a:prstGeom prst="rect">
            <a:avLst/>
          </a:prstGeom>
          <a:noFill/>
          <a:ln>
            <a:noFill/>
          </a:ln>
        </p:spPr>
      </p:pic>
      <p:pic>
        <p:nvPicPr>
          <p:cNvPr id="841" name="Google Shape;841;p48"/>
          <p:cNvPicPr preferRelativeResize="0"/>
          <p:nvPr/>
        </p:nvPicPr>
        <p:blipFill>
          <a:blip r:embed="rId4">
            <a:alphaModFix/>
          </a:blip>
          <a:stretch>
            <a:fillRect/>
          </a:stretch>
        </p:blipFill>
        <p:spPr>
          <a:xfrm>
            <a:off x="1028700" y="2522775"/>
            <a:ext cx="8398225" cy="5241449"/>
          </a:xfrm>
          <a:prstGeom prst="rect">
            <a:avLst/>
          </a:prstGeom>
          <a:noFill/>
          <a:ln>
            <a:noFill/>
          </a:ln>
        </p:spPr>
      </p:pic>
      <p:sp>
        <p:nvSpPr>
          <p:cNvPr id="842" name="Google Shape;842;p48"/>
          <p:cNvSpPr txBox="1"/>
          <p:nvPr/>
        </p:nvSpPr>
        <p:spPr>
          <a:xfrm>
            <a:off x="1028700" y="7963025"/>
            <a:ext cx="8175300" cy="2307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1499">
                <a:solidFill>
                  <a:srgbClr val="05041D"/>
                </a:solidFill>
                <a:latin typeface="Inter"/>
                <a:ea typeface="Inter"/>
                <a:cs typeface="Inter"/>
                <a:sym typeface="Inter"/>
              </a:rPr>
              <a:t>Source : STAT3011_2324_GP10/Seokhyeon/Credit Risk Analysis_log_all_gb.ipynb</a:t>
            </a:r>
            <a:r>
              <a:rPr lang="en-US" sz="1499">
                <a:solidFill>
                  <a:srgbClr val="05041D"/>
                </a:solidFill>
                <a:latin typeface="Inter"/>
                <a:ea typeface="Inter"/>
                <a:cs typeface="Inter"/>
                <a:sym typeface="Inter"/>
              </a:rPr>
              <a:t>/In[50]</a:t>
            </a:r>
            <a:endParaRPr sz="100"/>
          </a:p>
        </p:txBody>
      </p:sp>
      <p:sp>
        <p:nvSpPr>
          <p:cNvPr id="843" name="Google Shape;843;p48"/>
          <p:cNvSpPr txBox="1"/>
          <p:nvPr/>
        </p:nvSpPr>
        <p:spPr>
          <a:xfrm>
            <a:off x="10783375" y="9846000"/>
            <a:ext cx="8175300" cy="1998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1299">
                <a:solidFill>
                  <a:srgbClr val="05041D"/>
                </a:solidFill>
                <a:latin typeface="Inter"/>
                <a:ea typeface="Inter"/>
                <a:cs typeface="Inter"/>
                <a:sym typeface="Inter"/>
              </a:rPr>
              <a:t>Source : STAT3011_2324_GP10/Seokhyeon/Credit Risk Analysis_log_all_gb.ipynb/In[26]</a:t>
            </a:r>
            <a:endParaRPr sz="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47" name="Shape 847"/>
        <p:cNvGrpSpPr/>
        <p:nvPr/>
      </p:nvGrpSpPr>
      <p:grpSpPr>
        <a:xfrm>
          <a:off x="0" y="0"/>
          <a:ext cx="0" cy="0"/>
          <a:chOff x="0" y="0"/>
          <a:chExt cx="0" cy="0"/>
        </a:xfrm>
      </p:grpSpPr>
      <p:sp>
        <p:nvSpPr>
          <p:cNvPr id="848" name="Google Shape;848;p49"/>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Fit into IQR Range</a:t>
            </a:r>
            <a:endParaRPr sz="100">
              <a:latin typeface="Inter"/>
              <a:ea typeface="Inter"/>
              <a:cs typeface="Inter"/>
              <a:sym typeface="Inter"/>
            </a:endParaRPr>
          </a:p>
        </p:txBody>
      </p:sp>
      <p:sp>
        <p:nvSpPr>
          <p:cNvPr id="849" name="Google Shape;849;p4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50" name="Google Shape;850;p49"/>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51" name="Google Shape;851;p49"/>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52" name="Google Shape;852;p49"/>
          <p:cNvPicPr preferRelativeResize="0"/>
          <p:nvPr/>
        </p:nvPicPr>
        <p:blipFill>
          <a:blip r:embed="rId3">
            <a:alphaModFix/>
          </a:blip>
          <a:stretch>
            <a:fillRect/>
          </a:stretch>
        </p:blipFill>
        <p:spPr>
          <a:xfrm>
            <a:off x="4851450" y="2463750"/>
            <a:ext cx="8587399" cy="5359500"/>
          </a:xfrm>
          <a:prstGeom prst="rect">
            <a:avLst/>
          </a:prstGeom>
          <a:noFill/>
          <a:ln>
            <a:noFill/>
          </a:ln>
        </p:spPr>
      </p:pic>
      <p:sp>
        <p:nvSpPr>
          <p:cNvPr id="853" name="Google Shape;853;p49"/>
          <p:cNvSpPr txBox="1"/>
          <p:nvPr/>
        </p:nvSpPr>
        <p:spPr>
          <a:xfrm>
            <a:off x="4851450" y="7938350"/>
            <a:ext cx="8151600" cy="2460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1599">
                <a:solidFill>
                  <a:srgbClr val="05041D"/>
                </a:solidFill>
                <a:latin typeface="Inter"/>
                <a:ea typeface="Inter"/>
                <a:cs typeface="Inter"/>
                <a:sym typeface="Inter"/>
              </a:rPr>
              <a:t>Source : </a:t>
            </a:r>
            <a:r>
              <a:rPr lang="en-US" sz="1599">
                <a:solidFill>
                  <a:srgbClr val="05041D"/>
                </a:solidFill>
                <a:latin typeface="Inter"/>
                <a:ea typeface="Inter"/>
                <a:cs typeface="Inter"/>
                <a:sym typeface="Inter"/>
              </a:rPr>
              <a:t>STAT3011_2324_GP10/Seokhyeon/Credit Risk Analysis_IQR_gb.ipynb/In[29]</a:t>
            </a:r>
            <a:endParaRPr sz="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57" name="Shape 857"/>
        <p:cNvGrpSpPr/>
        <p:nvPr/>
      </p:nvGrpSpPr>
      <p:grpSpPr>
        <a:xfrm>
          <a:off x="0" y="0"/>
          <a:ext cx="0" cy="0"/>
          <a:chOff x="0" y="0"/>
          <a:chExt cx="0" cy="0"/>
        </a:xfrm>
      </p:grpSpPr>
      <p:sp>
        <p:nvSpPr>
          <p:cNvPr id="858" name="Google Shape;858;p50"/>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Deleting high correlated variables</a:t>
            </a:r>
            <a:endParaRPr sz="100">
              <a:latin typeface="Inter"/>
              <a:ea typeface="Inter"/>
              <a:cs typeface="Inter"/>
              <a:sym typeface="Inter"/>
            </a:endParaRPr>
          </a:p>
        </p:txBody>
      </p:sp>
      <p:sp>
        <p:nvSpPr>
          <p:cNvPr id="859" name="Google Shape;859;p50"/>
          <p:cNvSpPr txBox="1"/>
          <p:nvPr/>
        </p:nvSpPr>
        <p:spPr>
          <a:xfrm>
            <a:off x="6579750" y="8107675"/>
            <a:ext cx="5128500" cy="16077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lang="en-US" sz="1899">
                <a:solidFill>
                  <a:srgbClr val="05041D"/>
                </a:solidFill>
                <a:latin typeface="Inter"/>
                <a:ea typeface="Inter"/>
                <a:cs typeface="Inter"/>
                <a:sym typeface="Inter"/>
              </a:rPr>
              <a:t>Deleted variables : </a:t>
            </a:r>
            <a:endParaRPr b="1" sz="1899">
              <a:solidFill>
                <a:srgbClr val="05041D"/>
              </a:solidFill>
              <a:latin typeface="Inter"/>
              <a:ea typeface="Inter"/>
              <a:cs typeface="Inter"/>
              <a:sym typeface="Inter"/>
            </a:endParaRPr>
          </a:p>
          <a:p>
            <a:pPr indent="0" lvl="0" marL="0" marR="0" rtl="0" algn="just">
              <a:lnSpc>
                <a:spcPct val="150000"/>
              </a:lnSpc>
              <a:spcBef>
                <a:spcPts val="0"/>
              </a:spcBef>
              <a:spcAft>
                <a:spcPts val="0"/>
              </a:spcAft>
              <a:buNone/>
            </a:pPr>
            <a:r>
              <a:rPr lang="en-US" sz="1899">
                <a:solidFill>
                  <a:srgbClr val="05041D"/>
                </a:solidFill>
                <a:latin typeface="Inter"/>
                <a:ea typeface="Inter"/>
                <a:cs typeface="Inter"/>
                <a:sym typeface="Inter"/>
              </a:rPr>
              <a:t>'numberoftime3059dayspastduenotworse',</a:t>
            </a:r>
            <a:endParaRPr sz="1899">
              <a:solidFill>
                <a:srgbClr val="05041D"/>
              </a:solidFill>
              <a:latin typeface="Inter"/>
              <a:ea typeface="Inter"/>
              <a:cs typeface="Inter"/>
              <a:sym typeface="Inter"/>
            </a:endParaRPr>
          </a:p>
          <a:p>
            <a:pPr indent="0" lvl="0" marL="0" marR="0" rtl="0" algn="just">
              <a:lnSpc>
                <a:spcPct val="150000"/>
              </a:lnSpc>
              <a:spcBef>
                <a:spcPts val="0"/>
              </a:spcBef>
              <a:spcAft>
                <a:spcPts val="0"/>
              </a:spcAft>
              <a:buNone/>
            </a:pPr>
            <a:r>
              <a:rPr lang="en-US" sz="1899">
                <a:solidFill>
                  <a:srgbClr val="05041D"/>
                </a:solidFill>
                <a:latin typeface="Inter"/>
                <a:ea typeface="Inter"/>
                <a:cs typeface="Inter"/>
                <a:sym typeface="Inter"/>
              </a:rPr>
              <a:t> 'numberoftimes90dayslate', </a:t>
            </a:r>
            <a:endParaRPr sz="1899">
              <a:solidFill>
                <a:srgbClr val="05041D"/>
              </a:solidFill>
              <a:latin typeface="Inter"/>
              <a:ea typeface="Inter"/>
              <a:cs typeface="Inter"/>
              <a:sym typeface="Inter"/>
            </a:endParaRPr>
          </a:p>
          <a:p>
            <a:pPr indent="0" lvl="0" marL="0" marR="0" rtl="0" algn="just">
              <a:lnSpc>
                <a:spcPct val="150000"/>
              </a:lnSpc>
              <a:spcBef>
                <a:spcPts val="0"/>
              </a:spcBef>
              <a:spcAft>
                <a:spcPts val="0"/>
              </a:spcAft>
              <a:buNone/>
            </a:pPr>
            <a:r>
              <a:rPr lang="en-US" sz="1899">
                <a:solidFill>
                  <a:srgbClr val="05041D"/>
                </a:solidFill>
                <a:latin typeface="Inter"/>
                <a:ea typeface="Inter"/>
                <a:cs typeface="Inter"/>
                <a:sym typeface="Inter"/>
              </a:rPr>
              <a:t>'numberoftime6089dayspastduenotworse'</a:t>
            </a:r>
            <a:endParaRPr sz="500"/>
          </a:p>
        </p:txBody>
      </p:sp>
      <p:sp>
        <p:nvSpPr>
          <p:cNvPr id="860" name="Google Shape;860;p5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61" name="Google Shape;861;p50"/>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62" name="Google Shape;862;p50"/>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63" name="Google Shape;863;p50"/>
          <p:cNvPicPr preferRelativeResize="0"/>
          <p:nvPr/>
        </p:nvPicPr>
        <p:blipFill>
          <a:blip r:embed="rId3">
            <a:alphaModFix/>
          </a:blip>
          <a:stretch>
            <a:fillRect/>
          </a:stretch>
        </p:blipFill>
        <p:spPr>
          <a:xfrm>
            <a:off x="1066313" y="2178950"/>
            <a:ext cx="8535374" cy="5325900"/>
          </a:xfrm>
          <a:prstGeom prst="rect">
            <a:avLst/>
          </a:prstGeom>
          <a:noFill/>
          <a:ln>
            <a:noFill/>
          </a:ln>
        </p:spPr>
      </p:pic>
      <p:pic>
        <p:nvPicPr>
          <p:cNvPr id="864" name="Google Shape;864;p50"/>
          <p:cNvPicPr preferRelativeResize="0"/>
          <p:nvPr/>
        </p:nvPicPr>
        <p:blipFill>
          <a:blip r:embed="rId4">
            <a:alphaModFix/>
          </a:blip>
          <a:stretch>
            <a:fillRect/>
          </a:stretch>
        </p:blipFill>
        <p:spPr>
          <a:xfrm>
            <a:off x="10239400" y="2046350"/>
            <a:ext cx="7483166" cy="5829513"/>
          </a:xfrm>
          <a:prstGeom prst="rect">
            <a:avLst/>
          </a:prstGeom>
          <a:noFill/>
          <a:ln>
            <a:noFill/>
          </a:ln>
        </p:spPr>
      </p:pic>
      <p:sp>
        <p:nvSpPr>
          <p:cNvPr id="865" name="Google Shape;865;p50"/>
          <p:cNvSpPr/>
          <p:nvPr/>
        </p:nvSpPr>
        <p:spPr>
          <a:xfrm>
            <a:off x="11273325" y="5226100"/>
            <a:ext cx="1134900" cy="1081200"/>
          </a:xfrm>
          <a:prstGeom prst="donut">
            <a:avLst>
              <a:gd fmla="val 8030" name="adj"/>
            </a:avLst>
          </a:prstGeom>
          <a:solidFill>
            <a:schemeClr val="accent6"/>
          </a:solidFill>
          <a:ln cap="flat" cmpd="sng" w="9525">
            <a:solidFill>
              <a:srgbClr val="F6A5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66" name="Google Shape;866;p50"/>
          <p:cNvSpPr/>
          <p:nvPr/>
        </p:nvSpPr>
        <p:spPr>
          <a:xfrm>
            <a:off x="11273325" y="6307300"/>
            <a:ext cx="1134900" cy="1081200"/>
          </a:xfrm>
          <a:prstGeom prst="donut">
            <a:avLst>
              <a:gd fmla="val 8030" name="adj"/>
            </a:avLst>
          </a:prstGeom>
          <a:solidFill>
            <a:schemeClr val="accent6"/>
          </a:solidFill>
          <a:ln cap="flat" cmpd="sng" w="9525">
            <a:solidFill>
              <a:srgbClr val="F6A5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67" name="Google Shape;867;p50"/>
          <p:cNvSpPr txBox="1"/>
          <p:nvPr/>
        </p:nvSpPr>
        <p:spPr>
          <a:xfrm>
            <a:off x="1592400" y="7504850"/>
            <a:ext cx="748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 Risk Analysis_delete_column_with_high_corr.ipynb/ln[120]</a:t>
            </a:r>
            <a:endParaRPr sz="11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71" name="Shape 871"/>
        <p:cNvGrpSpPr/>
        <p:nvPr/>
      </p:nvGrpSpPr>
      <p:grpSpPr>
        <a:xfrm>
          <a:off x="0" y="0"/>
          <a:ext cx="0" cy="0"/>
          <a:chOff x="0" y="0"/>
          <a:chExt cx="0" cy="0"/>
        </a:xfrm>
      </p:grpSpPr>
      <p:sp>
        <p:nvSpPr>
          <p:cNvPr id="872" name="Google Shape;872;p51"/>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Drop null value</a:t>
            </a:r>
            <a:endParaRPr sz="100">
              <a:latin typeface="Inter"/>
              <a:ea typeface="Inter"/>
              <a:cs typeface="Inter"/>
              <a:sym typeface="Inter"/>
            </a:endParaRPr>
          </a:p>
        </p:txBody>
      </p:sp>
      <p:sp>
        <p:nvSpPr>
          <p:cNvPr id="873" name="Google Shape;873;p5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74" name="Google Shape;874;p51"/>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75" name="Google Shape;875;p51"/>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76" name="Google Shape;876;p51"/>
          <p:cNvPicPr preferRelativeResize="0"/>
          <p:nvPr/>
        </p:nvPicPr>
        <p:blipFill>
          <a:blip r:embed="rId3">
            <a:alphaModFix/>
          </a:blip>
          <a:stretch>
            <a:fillRect/>
          </a:stretch>
        </p:blipFill>
        <p:spPr>
          <a:xfrm>
            <a:off x="8745976" y="2304825"/>
            <a:ext cx="8513250" cy="5312124"/>
          </a:xfrm>
          <a:prstGeom prst="rect">
            <a:avLst/>
          </a:prstGeom>
          <a:noFill/>
          <a:ln>
            <a:noFill/>
          </a:ln>
        </p:spPr>
      </p:pic>
      <p:pic>
        <p:nvPicPr>
          <p:cNvPr id="877" name="Google Shape;877;p51"/>
          <p:cNvPicPr preferRelativeResize="0"/>
          <p:nvPr/>
        </p:nvPicPr>
        <p:blipFill>
          <a:blip r:embed="rId4">
            <a:alphaModFix/>
          </a:blip>
          <a:stretch>
            <a:fillRect/>
          </a:stretch>
        </p:blipFill>
        <p:spPr>
          <a:xfrm>
            <a:off x="1028700" y="2304825"/>
            <a:ext cx="6884827" cy="6334487"/>
          </a:xfrm>
          <a:prstGeom prst="rect">
            <a:avLst/>
          </a:prstGeom>
          <a:noFill/>
          <a:ln>
            <a:noFill/>
          </a:ln>
        </p:spPr>
      </p:pic>
      <p:sp>
        <p:nvSpPr>
          <p:cNvPr id="878" name="Google Shape;878;p51"/>
          <p:cNvSpPr txBox="1"/>
          <p:nvPr/>
        </p:nvSpPr>
        <p:spPr>
          <a:xfrm>
            <a:off x="1028700" y="9603425"/>
            <a:ext cx="786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 Risk Analysis_dropNA.ipynb/ln[151]</a:t>
            </a:r>
            <a:endParaRPr sz="11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82" name="Shape 882"/>
        <p:cNvGrpSpPr/>
        <p:nvPr/>
      </p:nvGrpSpPr>
      <p:grpSpPr>
        <a:xfrm>
          <a:off x="0" y="0"/>
          <a:ext cx="0" cy="0"/>
          <a:chOff x="0" y="0"/>
          <a:chExt cx="0" cy="0"/>
        </a:xfrm>
      </p:grpSpPr>
      <p:sp>
        <p:nvSpPr>
          <p:cNvPr id="883" name="Google Shape;883;p52"/>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Catboost Classifier (Apply other method)</a:t>
            </a:r>
            <a:endParaRPr sz="100">
              <a:latin typeface="Inter"/>
              <a:ea typeface="Inter"/>
              <a:cs typeface="Inter"/>
              <a:sym typeface="Inter"/>
            </a:endParaRPr>
          </a:p>
        </p:txBody>
      </p:sp>
      <p:sp>
        <p:nvSpPr>
          <p:cNvPr id="884" name="Google Shape;884;p5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85" name="Google Shape;885;p52"/>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86" name="Google Shape;886;p52"/>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87" name="Google Shape;887;p52"/>
          <p:cNvPicPr preferRelativeResize="0"/>
          <p:nvPr/>
        </p:nvPicPr>
        <p:blipFill>
          <a:blip r:embed="rId3">
            <a:alphaModFix/>
          </a:blip>
          <a:stretch>
            <a:fillRect/>
          </a:stretch>
        </p:blipFill>
        <p:spPr>
          <a:xfrm>
            <a:off x="5054163" y="2669300"/>
            <a:ext cx="8181975" cy="5105400"/>
          </a:xfrm>
          <a:prstGeom prst="rect">
            <a:avLst/>
          </a:prstGeom>
          <a:noFill/>
          <a:ln>
            <a:noFill/>
          </a:ln>
        </p:spPr>
      </p:pic>
      <p:sp>
        <p:nvSpPr>
          <p:cNvPr id="888" name="Google Shape;888;p52"/>
          <p:cNvSpPr txBox="1"/>
          <p:nvPr/>
        </p:nvSpPr>
        <p:spPr>
          <a:xfrm>
            <a:off x="5739413" y="7774700"/>
            <a:ext cx="681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 Risk Analysis_Catboost_LGBM.ipynb/ln[159]</a:t>
            </a:r>
            <a:endParaRPr sz="11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92" name="Shape 892"/>
        <p:cNvGrpSpPr/>
        <p:nvPr/>
      </p:nvGrpSpPr>
      <p:grpSpPr>
        <a:xfrm>
          <a:off x="0" y="0"/>
          <a:ext cx="0" cy="0"/>
          <a:chOff x="0" y="0"/>
          <a:chExt cx="0" cy="0"/>
        </a:xfrm>
      </p:grpSpPr>
      <p:sp>
        <p:nvSpPr>
          <p:cNvPr id="893" name="Google Shape;893;p53"/>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Overview of the improvements</a:t>
            </a:r>
            <a:endParaRPr sz="100">
              <a:latin typeface="Inter"/>
              <a:ea typeface="Inter"/>
              <a:cs typeface="Inter"/>
              <a:sym typeface="Inter"/>
            </a:endParaRPr>
          </a:p>
        </p:txBody>
      </p:sp>
      <p:sp>
        <p:nvSpPr>
          <p:cNvPr id="894" name="Google Shape;894;p5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95" name="Google Shape;895;p53"/>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96" name="Google Shape;896;p53"/>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graphicFrame>
        <p:nvGraphicFramePr>
          <p:cNvPr id="897" name="Google Shape;897;p53"/>
          <p:cNvGraphicFramePr/>
          <p:nvPr/>
        </p:nvGraphicFramePr>
        <p:xfrm>
          <a:off x="952500" y="3223400"/>
          <a:ext cx="3000000" cy="3000000"/>
        </p:xfrm>
        <a:graphic>
          <a:graphicData uri="http://schemas.openxmlformats.org/drawingml/2006/table">
            <a:tbl>
              <a:tblPr>
                <a:noFill/>
                <a:tableStyleId>{99821E9B-A5D0-476E-860D-C02EDEE0BFF9}</a:tableStyleId>
              </a:tblPr>
              <a:tblGrid>
                <a:gridCol w="5810800"/>
                <a:gridCol w="2643050"/>
                <a:gridCol w="2643050"/>
                <a:gridCol w="2643050"/>
                <a:gridCol w="2643050"/>
              </a:tblGrid>
              <a:tr h="381000">
                <a:tc>
                  <a:txBody>
                    <a:bodyPr/>
                    <a:lstStyle/>
                    <a:p>
                      <a:pPr indent="0" lvl="0" marL="0" rtl="0" algn="ctr">
                        <a:spcBef>
                          <a:spcPts val="0"/>
                        </a:spcBef>
                        <a:spcAft>
                          <a:spcPts val="0"/>
                        </a:spcAft>
                        <a:buNone/>
                      </a:pPr>
                      <a:r>
                        <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b="1" lang="en-US" sz="2400"/>
                        <a:t>Accuracy</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b="1" lang="en-US" sz="2400"/>
                        <a:t>Precision</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b="1" lang="en-US" sz="2400"/>
                        <a:t>Recall</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b="1" lang="en-US" sz="2400"/>
                        <a:t>F1_score</a:t>
                      </a:r>
                      <a:endParaRPr b="1" sz="2400"/>
                    </a:p>
                  </a:txBody>
                  <a:tcPr marT="91425" marB="91425" marR="91425" marL="91425">
                    <a:solidFill>
                      <a:schemeClr val="lt2"/>
                    </a:solidFill>
                  </a:tcPr>
                </a:tc>
              </a:tr>
              <a:tr h="381000">
                <a:tc>
                  <a:txBody>
                    <a:bodyPr/>
                    <a:lstStyle/>
                    <a:p>
                      <a:pPr indent="0" lvl="0" marL="0" rtl="0" algn="ctr">
                        <a:spcBef>
                          <a:spcPts val="0"/>
                        </a:spcBef>
                        <a:spcAft>
                          <a:spcPts val="0"/>
                        </a:spcAft>
                        <a:buNone/>
                      </a:pPr>
                      <a:r>
                        <a:rPr b="1" lang="en-US" sz="2400"/>
                        <a:t>Outlier : Log application</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lang="en-US" sz="2400"/>
                        <a:t>0.94</a:t>
                      </a:r>
                      <a:endParaRPr sz="2400"/>
                    </a:p>
                  </a:txBody>
                  <a:tcPr marT="91425" marB="91425" marR="91425" marL="91425"/>
                </a:tc>
                <a:tc>
                  <a:txBody>
                    <a:bodyPr/>
                    <a:lstStyle/>
                    <a:p>
                      <a:pPr indent="0" lvl="0" marL="0" rtl="0" algn="ctr">
                        <a:spcBef>
                          <a:spcPts val="0"/>
                        </a:spcBef>
                        <a:spcAft>
                          <a:spcPts val="0"/>
                        </a:spcAft>
                        <a:buNone/>
                      </a:pPr>
                      <a:r>
                        <a:rPr lang="en-US" sz="2400"/>
                        <a:t>0.59</a:t>
                      </a:r>
                      <a:endParaRPr sz="2400"/>
                    </a:p>
                  </a:txBody>
                  <a:tcPr marT="91425" marB="91425" marR="91425" marL="91425"/>
                </a:tc>
                <a:tc>
                  <a:txBody>
                    <a:bodyPr/>
                    <a:lstStyle/>
                    <a:p>
                      <a:pPr indent="0" lvl="0" marL="0" rtl="0" algn="ctr">
                        <a:spcBef>
                          <a:spcPts val="0"/>
                        </a:spcBef>
                        <a:spcAft>
                          <a:spcPts val="0"/>
                        </a:spcAft>
                        <a:buNone/>
                      </a:pPr>
                      <a:r>
                        <a:rPr lang="en-US" sz="2400"/>
                        <a:t>0.17</a:t>
                      </a:r>
                      <a:endParaRPr sz="2400"/>
                    </a:p>
                  </a:txBody>
                  <a:tcPr marT="91425" marB="91425" marR="91425" marL="91425"/>
                </a:tc>
                <a:tc>
                  <a:txBody>
                    <a:bodyPr/>
                    <a:lstStyle/>
                    <a:p>
                      <a:pPr indent="0" lvl="0" marL="0" rtl="0" algn="ctr">
                        <a:spcBef>
                          <a:spcPts val="0"/>
                        </a:spcBef>
                        <a:spcAft>
                          <a:spcPts val="0"/>
                        </a:spcAft>
                        <a:buNone/>
                      </a:pPr>
                      <a:r>
                        <a:rPr lang="en-US" sz="2400"/>
                        <a:t>0.26</a:t>
                      </a:r>
                      <a:endParaRPr sz="2400"/>
                    </a:p>
                  </a:txBody>
                  <a:tcPr marT="91425" marB="91425" marR="91425" marL="91425"/>
                </a:tc>
              </a:tr>
              <a:tr h="381000">
                <a:tc>
                  <a:txBody>
                    <a:bodyPr/>
                    <a:lstStyle/>
                    <a:p>
                      <a:pPr indent="0" lvl="0" marL="0" rtl="0" algn="ctr">
                        <a:spcBef>
                          <a:spcPts val="0"/>
                        </a:spcBef>
                        <a:spcAft>
                          <a:spcPts val="0"/>
                        </a:spcAft>
                        <a:buNone/>
                      </a:pPr>
                      <a:r>
                        <a:rPr b="1" lang="en-US" sz="2400"/>
                        <a:t>Outlier : different outlier approach</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lang="en-US" sz="2400"/>
                        <a:t>0.93</a:t>
                      </a:r>
                      <a:endParaRPr sz="2400"/>
                    </a:p>
                  </a:txBody>
                  <a:tcPr marT="91425" marB="91425" marR="91425" marL="91425"/>
                </a:tc>
                <a:tc>
                  <a:txBody>
                    <a:bodyPr/>
                    <a:lstStyle/>
                    <a:p>
                      <a:pPr indent="0" lvl="0" marL="0" rtl="0" algn="ctr">
                        <a:spcBef>
                          <a:spcPts val="0"/>
                        </a:spcBef>
                        <a:spcAft>
                          <a:spcPts val="0"/>
                        </a:spcAft>
                        <a:buNone/>
                      </a:pPr>
                      <a:r>
                        <a:rPr lang="en-US" sz="2400"/>
                        <a:t>0.64</a:t>
                      </a:r>
                      <a:endParaRPr sz="2400"/>
                    </a:p>
                  </a:txBody>
                  <a:tcPr marT="91425" marB="91425" marR="91425" marL="91425"/>
                </a:tc>
                <a:tc>
                  <a:txBody>
                    <a:bodyPr/>
                    <a:lstStyle/>
                    <a:p>
                      <a:pPr indent="0" lvl="0" marL="0" rtl="0" algn="ctr">
                        <a:spcBef>
                          <a:spcPts val="0"/>
                        </a:spcBef>
                        <a:spcAft>
                          <a:spcPts val="0"/>
                        </a:spcAft>
                        <a:buNone/>
                      </a:pPr>
                      <a:r>
                        <a:rPr lang="en-US" sz="2400"/>
                        <a:t>0.02</a:t>
                      </a:r>
                      <a:endParaRPr sz="2400"/>
                    </a:p>
                  </a:txBody>
                  <a:tcPr marT="91425" marB="91425" marR="91425" marL="91425"/>
                </a:tc>
                <a:tc>
                  <a:txBody>
                    <a:bodyPr/>
                    <a:lstStyle/>
                    <a:p>
                      <a:pPr indent="0" lvl="0" marL="0" rtl="0" algn="ctr">
                        <a:spcBef>
                          <a:spcPts val="0"/>
                        </a:spcBef>
                        <a:spcAft>
                          <a:spcPts val="0"/>
                        </a:spcAft>
                        <a:buNone/>
                      </a:pPr>
                      <a:r>
                        <a:rPr lang="en-US" sz="2400"/>
                        <a:t>0.03</a:t>
                      </a:r>
                      <a:endParaRPr sz="2400"/>
                    </a:p>
                  </a:txBody>
                  <a:tcPr marT="91425" marB="91425" marR="91425" marL="91425"/>
                </a:tc>
              </a:tr>
              <a:tr h="381000">
                <a:tc>
                  <a:txBody>
                    <a:bodyPr/>
                    <a:lstStyle/>
                    <a:p>
                      <a:pPr indent="0" lvl="0" marL="0" rtl="0" algn="ctr">
                        <a:spcBef>
                          <a:spcPts val="0"/>
                        </a:spcBef>
                        <a:spcAft>
                          <a:spcPts val="0"/>
                        </a:spcAft>
                        <a:buNone/>
                      </a:pPr>
                      <a:r>
                        <a:rPr b="1" lang="en-US" sz="2400"/>
                        <a:t>Outlier : No outlier handling</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lang="en-US" sz="2400"/>
                        <a:t>0.94</a:t>
                      </a:r>
                      <a:endParaRPr sz="2400"/>
                    </a:p>
                  </a:txBody>
                  <a:tcPr marT="91425" marB="91425" marR="91425" marL="91425"/>
                </a:tc>
                <a:tc>
                  <a:txBody>
                    <a:bodyPr/>
                    <a:lstStyle/>
                    <a:p>
                      <a:pPr indent="0" lvl="0" marL="0" rtl="0" algn="ctr">
                        <a:spcBef>
                          <a:spcPts val="0"/>
                        </a:spcBef>
                        <a:spcAft>
                          <a:spcPts val="0"/>
                        </a:spcAft>
                        <a:buNone/>
                      </a:pPr>
                      <a:r>
                        <a:rPr lang="en-US" sz="2400"/>
                        <a:t>0.21</a:t>
                      </a:r>
                      <a:endParaRPr sz="2400"/>
                    </a:p>
                  </a:txBody>
                  <a:tcPr marT="91425" marB="91425" marR="91425" marL="91425"/>
                </a:tc>
                <a:tc>
                  <a:txBody>
                    <a:bodyPr/>
                    <a:lstStyle/>
                    <a:p>
                      <a:pPr indent="0" lvl="0" marL="0" rtl="0" algn="ctr">
                        <a:spcBef>
                          <a:spcPts val="0"/>
                        </a:spcBef>
                        <a:spcAft>
                          <a:spcPts val="0"/>
                        </a:spcAft>
                        <a:buNone/>
                      </a:pPr>
                      <a:r>
                        <a:rPr lang="en-US" sz="2400"/>
                        <a:t>0.57</a:t>
                      </a:r>
                      <a:endParaRPr sz="2400"/>
                    </a:p>
                  </a:txBody>
                  <a:tcPr marT="91425" marB="91425" marR="91425" marL="91425"/>
                </a:tc>
                <a:tc>
                  <a:txBody>
                    <a:bodyPr/>
                    <a:lstStyle/>
                    <a:p>
                      <a:pPr indent="0" lvl="0" marL="0" rtl="0" algn="ctr">
                        <a:spcBef>
                          <a:spcPts val="0"/>
                        </a:spcBef>
                        <a:spcAft>
                          <a:spcPts val="0"/>
                        </a:spcAft>
                        <a:buNone/>
                      </a:pPr>
                      <a:r>
                        <a:rPr lang="en-US" sz="2400"/>
                        <a:t>0.31</a:t>
                      </a:r>
                      <a:endParaRPr sz="2400"/>
                    </a:p>
                  </a:txBody>
                  <a:tcPr marT="91425" marB="91425" marR="91425" marL="91425"/>
                </a:tc>
              </a:tr>
              <a:tr h="381000">
                <a:tc>
                  <a:txBody>
                    <a:bodyPr/>
                    <a:lstStyle/>
                    <a:p>
                      <a:pPr indent="0" lvl="0" marL="0" rtl="0" algn="ctr">
                        <a:spcBef>
                          <a:spcPts val="0"/>
                        </a:spcBef>
                        <a:spcAft>
                          <a:spcPts val="0"/>
                        </a:spcAft>
                        <a:buNone/>
                      </a:pPr>
                      <a:r>
                        <a:rPr b="1" lang="en-US" sz="2400"/>
                        <a:t>Delete high correlate variables</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lang="en-US" sz="2400"/>
                        <a:t>0.93</a:t>
                      </a:r>
                      <a:endParaRPr sz="2400"/>
                    </a:p>
                  </a:txBody>
                  <a:tcPr marT="91425" marB="91425" marR="91425" marL="91425"/>
                </a:tc>
                <a:tc>
                  <a:txBody>
                    <a:bodyPr/>
                    <a:lstStyle/>
                    <a:p>
                      <a:pPr indent="0" lvl="0" marL="0" rtl="0" algn="ctr">
                        <a:spcBef>
                          <a:spcPts val="0"/>
                        </a:spcBef>
                        <a:spcAft>
                          <a:spcPts val="0"/>
                        </a:spcAft>
                        <a:buNone/>
                      </a:pPr>
                      <a:r>
                        <a:rPr lang="en-US" sz="2400"/>
                        <a:t>0.01</a:t>
                      </a:r>
                      <a:endParaRPr sz="2400"/>
                    </a:p>
                  </a:txBody>
                  <a:tcPr marT="91425" marB="91425" marR="91425" marL="91425"/>
                </a:tc>
                <a:tc>
                  <a:txBody>
                    <a:bodyPr/>
                    <a:lstStyle/>
                    <a:p>
                      <a:pPr indent="0" lvl="0" marL="0" rtl="0" algn="ctr">
                        <a:spcBef>
                          <a:spcPts val="0"/>
                        </a:spcBef>
                        <a:spcAft>
                          <a:spcPts val="0"/>
                        </a:spcAft>
                        <a:buNone/>
                      </a:pPr>
                      <a:r>
                        <a:rPr lang="en-US" sz="2400"/>
                        <a:t>0.43</a:t>
                      </a:r>
                      <a:endParaRPr sz="2400"/>
                    </a:p>
                  </a:txBody>
                  <a:tcPr marT="91425" marB="91425" marR="91425" marL="91425"/>
                </a:tc>
                <a:tc>
                  <a:txBody>
                    <a:bodyPr/>
                    <a:lstStyle/>
                    <a:p>
                      <a:pPr indent="0" lvl="0" marL="0" rtl="0" algn="ctr">
                        <a:spcBef>
                          <a:spcPts val="0"/>
                        </a:spcBef>
                        <a:spcAft>
                          <a:spcPts val="0"/>
                        </a:spcAft>
                        <a:buNone/>
                      </a:pPr>
                      <a:r>
                        <a:rPr lang="en-US" sz="2400"/>
                        <a:t>0.02</a:t>
                      </a:r>
                      <a:endParaRPr sz="2400"/>
                    </a:p>
                  </a:txBody>
                  <a:tcPr marT="91425" marB="91425" marR="91425" marL="91425"/>
                </a:tc>
              </a:tr>
              <a:tr h="381000">
                <a:tc>
                  <a:txBody>
                    <a:bodyPr/>
                    <a:lstStyle/>
                    <a:p>
                      <a:pPr indent="0" lvl="0" marL="0" rtl="0" algn="ctr">
                        <a:spcBef>
                          <a:spcPts val="0"/>
                        </a:spcBef>
                        <a:spcAft>
                          <a:spcPts val="0"/>
                        </a:spcAft>
                        <a:buNone/>
                      </a:pPr>
                      <a:r>
                        <a:rPr b="1" lang="en-US" sz="2400"/>
                        <a:t>Drop null value</a:t>
                      </a:r>
                      <a:endParaRPr b="1" sz="2400"/>
                    </a:p>
                  </a:txBody>
                  <a:tcPr marT="91425" marB="91425" marR="91425" marL="91425">
                    <a:solidFill>
                      <a:srgbClr val="E69138"/>
                    </a:solidFill>
                  </a:tcPr>
                </a:tc>
                <a:tc>
                  <a:txBody>
                    <a:bodyPr/>
                    <a:lstStyle/>
                    <a:p>
                      <a:pPr indent="0" lvl="0" marL="0" rtl="0" algn="ctr">
                        <a:spcBef>
                          <a:spcPts val="0"/>
                        </a:spcBef>
                        <a:spcAft>
                          <a:spcPts val="0"/>
                        </a:spcAft>
                        <a:buNone/>
                      </a:pPr>
                      <a:r>
                        <a:rPr lang="en-US" sz="2400"/>
                        <a:t>0.94</a:t>
                      </a:r>
                      <a:endParaRPr sz="2400"/>
                    </a:p>
                  </a:txBody>
                  <a:tcPr marT="91425" marB="91425" marR="91425" marL="91425">
                    <a:solidFill>
                      <a:srgbClr val="E69138"/>
                    </a:solidFill>
                  </a:tcPr>
                </a:tc>
                <a:tc>
                  <a:txBody>
                    <a:bodyPr/>
                    <a:lstStyle/>
                    <a:p>
                      <a:pPr indent="0" lvl="0" marL="0" rtl="0" algn="ctr">
                        <a:spcBef>
                          <a:spcPts val="0"/>
                        </a:spcBef>
                        <a:spcAft>
                          <a:spcPts val="0"/>
                        </a:spcAft>
                        <a:buNone/>
                      </a:pPr>
                      <a:r>
                        <a:rPr lang="en-US" sz="2400"/>
                        <a:t>0.19</a:t>
                      </a:r>
                      <a:endParaRPr sz="2400"/>
                    </a:p>
                  </a:txBody>
                  <a:tcPr marT="91425" marB="91425" marR="91425" marL="91425">
                    <a:solidFill>
                      <a:srgbClr val="E69138"/>
                    </a:solidFill>
                  </a:tcPr>
                </a:tc>
                <a:tc>
                  <a:txBody>
                    <a:bodyPr/>
                    <a:lstStyle/>
                    <a:p>
                      <a:pPr indent="0" lvl="0" marL="0" rtl="0" algn="ctr">
                        <a:spcBef>
                          <a:spcPts val="0"/>
                        </a:spcBef>
                        <a:spcAft>
                          <a:spcPts val="0"/>
                        </a:spcAft>
                        <a:buNone/>
                      </a:pPr>
                      <a:r>
                        <a:rPr lang="en-US" sz="2400"/>
                        <a:t>0.61</a:t>
                      </a:r>
                      <a:endParaRPr sz="2400"/>
                    </a:p>
                  </a:txBody>
                  <a:tcPr marT="91425" marB="91425" marR="91425" marL="91425">
                    <a:solidFill>
                      <a:srgbClr val="E69138"/>
                    </a:solidFill>
                  </a:tcPr>
                </a:tc>
                <a:tc>
                  <a:txBody>
                    <a:bodyPr/>
                    <a:lstStyle/>
                    <a:p>
                      <a:pPr indent="0" lvl="0" marL="0" rtl="0" algn="ctr">
                        <a:spcBef>
                          <a:spcPts val="0"/>
                        </a:spcBef>
                        <a:spcAft>
                          <a:spcPts val="0"/>
                        </a:spcAft>
                        <a:buNone/>
                      </a:pPr>
                      <a:r>
                        <a:rPr lang="en-US" sz="2400"/>
                        <a:t>0.29</a:t>
                      </a:r>
                      <a:endParaRPr sz="2400"/>
                    </a:p>
                  </a:txBody>
                  <a:tcPr marT="91425" marB="91425" marR="91425" marL="91425">
                    <a:solidFill>
                      <a:srgbClr val="E69138"/>
                    </a:solidFill>
                  </a:tcPr>
                </a:tc>
              </a:tr>
              <a:tr h="381000">
                <a:tc>
                  <a:txBody>
                    <a:bodyPr/>
                    <a:lstStyle/>
                    <a:p>
                      <a:pPr indent="0" lvl="0" marL="0" rtl="0" algn="ctr">
                        <a:spcBef>
                          <a:spcPts val="0"/>
                        </a:spcBef>
                        <a:spcAft>
                          <a:spcPts val="0"/>
                        </a:spcAft>
                        <a:buNone/>
                      </a:pPr>
                      <a:r>
                        <a:rPr b="1" lang="en-US" sz="2400"/>
                        <a:t>Catboost Classifier</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lang="en-US" sz="2400"/>
                        <a:t>0.94</a:t>
                      </a:r>
                      <a:endParaRPr sz="2400"/>
                    </a:p>
                  </a:txBody>
                  <a:tcPr marT="91425" marB="91425" marR="91425" marL="91425"/>
                </a:tc>
                <a:tc>
                  <a:txBody>
                    <a:bodyPr/>
                    <a:lstStyle/>
                    <a:p>
                      <a:pPr indent="0" lvl="0" marL="0" rtl="0" algn="ctr">
                        <a:spcBef>
                          <a:spcPts val="0"/>
                        </a:spcBef>
                        <a:spcAft>
                          <a:spcPts val="0"/>
                        </a:spcAft>
                        <a:buNone/>
                      </a:pPr>
                      <a:r>
                        <a:rPr lang="en-US" sz="2400"/>
                        <a:t>0.20</a:t>
                      </a:r>
                      <a:endParaRPr sz="2400"/>
                    </a:p>
                  </a:txBody>
                  <a:tcPr marT="91425" marB="91425" marR="91425" marL="91425"/>
                </a:tc>
                <a:tc>
                  <a:txBody>
                    <a:bodyPr/>
                    <a:lstStyle/>
                    <a:p>
                      <a:pPr indent="0" lvl="0" marL="0" rtl="0" algn="ctr">
                        <a:spcBef>
                          <a:spcPts val="0"/>
                        </a:spcBef>
                        <a:spcAft>
                          <a:spcPts val="0"/>
                        </a:spcAft>
                        <a:buNone/>
                      </a:pPr>
                      <a:r>
                        <a:rPr lang="en-US" sz="2400"/>
                        <a:t>0.55</a:t>
                      </a:r>
                      <a:endParaRPr sz="2400"/>
                    </a:p>
                  </a:txBody>
                  <a:tcPr marT="91425" marB="91425" marR="91425" marL="91425"/>
                </a:tc>
                <a:tc>
                  <a:txBody>
                    <a:bodyPr/>
                    <a:lstStyle/>
                    <a:p>
                      <a:pPr indent="0" lvl="0" marL="0" rtl="0" algn="ctr">
                        <a:spcBef>
                          <a:spcPts val="0"/>
                        </a:spcBef>
                        <a:spcAft>
                          <a:spcPts val="0"/>
                        </a:spcAft>
                        <a:buNone/>
                      </a:pPr>
                      <a:r>
                        <a:rPr lang="en-US" sz="2400"/>
                        <a:t>0.29</a:t>
                      </a:r>
                      <a:endParaRPr sz="2400"/>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901" name="Shape 901"/>
        <p:cNvGrpSpPr/>
        <p:nvPr/>
      </p:nvGrpSpPr>
      <p:grpSpPr>
        <a:xfrm>
          <a:off x="0" y="0"/>
          <a:ext cx="0" cy="0"/>
          <a:chOff x="0" y="0"/>
          <a:chExt cx="0" cy="0"/>
        </a:xfrm>
      </p:grpSpPr>
      <p:pic>
        <p:nvPicPr>
          <p:cNvPr id="902" name="Google Shape;902;p54"/>
          <p:cNvPicPr preferRelativeResize="0"/>
          <p:nvPr/>
        </p:nvPicPr>
        <p:blipFill>
          <a:blip r:embed="rId3">
            <a:alphaModFix/>
          </a:blip>
          <a:stretch>
            <a:fillRect/>
          </a:stretch>
        </p:blipFill>
        <p:spPr>
          <a:xfrm>
            <a:off x="4364192" y="656957"/>
            <a:ext cx="9559600" cy="9077856"/>
          </a:xfrm>
          <a:prstGeom prst="rect">
            <a:avLst/>
          </a:prstGeom>
          <a:noFill/>
          <a:ln>
            <a:noFill/>
          </a:ln>
        </p:spPr>
      </p:pic>
      <p:sp>
        <p:nvSpPr>
          <p:cNvPr id="903" name="Google Shape;903;p54"/>
          <p:cNvSpPr txBox="1"/>
          <p:nvPr/>
        </p:nvSpPr>
        <p:spPr>
          <a:xfrm>
            <a:off x="1028700" y="3388995"/>
            <a:ext cx="16230600" cy="3140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0200">
                <a:solidFill>
                  <a:srgbClr val="FAF0CA"/>
                </a:solidFill>
                <a:latin typeface="Inter"/>
                <a:ea typeface="Inter"/>
                <a:cs typeface="Inter"/>
                <a:sym typeface="Inter"/>
              </a:rPr>
              <a:t>Application of</a:t>
            </a:r>
            <a:endParaRPr b="1" sz="10200">
              <a:solidFill>
                <a:srgbClr val="FAF0CA"/>
              </a:solidFill>
              <a:latin typeface="Inter"/>
              <a:ea typeface="Inter"/>
              <a:cs typeface="Inter"/>
              <a:sym typeface="Inter"/>
            </a:endParaRPr>
          </a:p>
          <a:p>
            <a:pPr indent="0" lvl="0" marL="0" marR="0" rtl="0" algn="ctr">
              <a:lnSpc>
                <a:spcPct val="100000"/>
              </a:lnSpc>
              <a:spcBef>
                <a:spcPts val="0"/>
              </a:spcBef>
              <a:spcAft>
                <a:spcPts val="0"/>
              </a:spcAft>
              <a:buNone/>
            </a:pPr>
            <a:r>
              <a:rPr b="1" lang="en-US" sz="10200">
                <a:solidFill>
                  <a:srgbClr val="FAF0CA"/>
                </a:solidFill>
                <a:latin typeface="Inter"/>
                <a:ea typeface="Inter"/>
                <a:cs typeface="Inter"/>
                <a:sym typeface="Inter"/>
              </a:rPr>
              <a:t>external data</a:t>
            </a:r>
            <a:endParaRPr b="1" sz="10200">
              <a:solidFill>
                <a:srgbClr val="FAF0CA"/>
              </a:solidFill>
              <a:latin typeface="Inter"/>
              <a:ea typeface="Inter"/>
              <a:cs typeface="Inter"/>
              <a:sym typeface="Inter"/>
            </a:endParaRPr>
          </a:p>
        </p:txBody>
      </p:sp>
      <p:sp>
        <p:nvSpPr>
          <p:cNvPr id="904" name="Google Shape;904;p5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STAT3011</a:t>
            </a:r>
            <a:endParaRPr/>
          </a:p>
        </p:txBody>
      </p:sp>
      <p:sp>
        <p:nvSpPr>
          <p:cNvPr id="905" name="Google Shape;905;p54"/>
          <p:cNvSpPr txBox="1"/>
          <p:nvPr/>
        </p:nvSpPr>
        <p:spPr>
          <a:xfrm>
            <a:off x="15417925" y="323050"/>
            <a:ext cx="18414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6ECC6"/>
                </a:solidFill>
                <a:latin typeface="Inter"/>
                <a:ea typeface="Inter"/>
                <a:cs typeface="Inter"/>
                <a:sym typeface="Inter"/>
              </a:rPr>
              <a:t>March </a:t>
            </a:r>
            <a:r>
              <a:rPr b="1" lang="en-US" sz="1599">
                <a:solidFill>
                  <a:srgbClr val="F6ECC6"/>
                </a:solidFill>
                <a:latin typeface="Inter"/>
                <a:ea typeface="Inter"/>
                <a:cs typeface="Inter"/>
                <a:sym typeface="Inter"/>
              </a:rPr>
              <a:t>26</a:t>
            </a:r>
            <a:r>
              <a:rPr b="1" i="0" lang="en-US" sz="1599" u="none" cap="none" strike="noStrike">
                <a:solidFill>
                  <a:srgbClr val="F6ECC6"/>
                </a:solidFill>
                <a:latin typeface="Inter"/>
                <a:ea typeface="Inter"/>
                <a:cs typeface="Inter"/>
                <a:sym typeface="Inter"/>
              </a:rPr>
              <a:t>, 2024</a:t>
            </a:r>
            <a:endParaRPr>
              <a:solidFill>
                <a:srgbClr val="F6ECC6"/>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09" name="Shape 909"/>
        <p:cNvGrpSpPr/>
        <p:nvPr/>
      </p:nvGrpSpPr>
      <p:grpSpPr>
        <a:xfrm>
          <a:off x="0" y="0"/>
          <a:ext cx="0" cy="0"/>
          <a:chOff x="0" y="0"/>
          <a:chExt cx="0" cy="0"/>
        </a:xfrm>
      </p:grpSpPr>
      <p:sp>
        <p:nvSpPr>
          <p:cNvPr id="910" name="Google Shape;910;p55"/>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External data overview</a:t>
            </a:r>
            <a:endParaRPr sz="100">
              <a:latin typeface="Inter"/>
              <a:ea typeface="Inter"/>
              <a:cs typeface="Inter"/>
              <a:sym typeface="Inter"/>
            </a:endParaRPr>
          </a:p>
        </p:txBody>
      </p:sp>
      <p:sp>
        <p:nvSpPr>
          <p:cNvPr id="911" name="Google Shape;911;p55"/>
          <p:cNvSpPr txBox="1"/>
          <p:nvPr/>
        </p:nvSpPr>
        <p:spPr>
          <a:xfrm>
            <a:off x="1028700" y="9628200"/>
            <a:ext cx="15517500" cy="292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1899">
                <a:solidFill>
                  <a:srgbClr val="05041D"/>
                </a:solidFill>
                <a:latin typeface="Inter"/>
                <a:ea typeface="Inter"/>
                <a:cs typeface="Inter"/>
                <a:sym typeface="Inter"/>
              </a:rPr>
              <a:t>Source : https://www.kaggle.com/datasets/laotse/credit-risk-dataset/data</a:t>
            </a:r>
            <a:endParaRPr sz="500"/>
          </a:p>
        </p:txBody>
      </p:sp>
      <p:sp>
        <p:nvSpPr>
          <p:cNvPr id="912" name="Google Shape;912;p5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913" name="Google Shape;913;p55"/>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914" name="Google Shape;914;p55"/>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descr="A screenshot of a computer&#10;&#10;Description automatically generated" id="915" name="Google Shape;915;p55"/>
          <p:cNvPicPr preferRelativeResize="0"/>
          <p:nvPr/>
        </p:nvPicPr>
        <p:blipFill rotWithShape="1">
          <a:blip r:embed="rId3">
            <a:alphaModFix/>
          </a:blip>
          <a:srcRect b="0" l="0" r="0" t="0"/>
          <a:stretch/>
        </p:blipFill>
        <p:spPr>
          <a:xfrm>
            <a:off x="1028700" y="2719200"/>
            <a:ext cx="16573700" cy="1949900"/>
          </a:xfrm>
          <a:prstGeom prst="rect">
            <a:avLst/>
          </a:prstGeom>
          <a:noFill/>
          <a:ln>
            <a:noFill/>
          </a:ln>
        </p:spPr>
      </p:pic>
      <p:sp>
        <p:nvSpPr>
          <p:cNvPr id="916" name="Google Shape;916;p55"/>
          <p:cNvSpPr txBox="1"/>
          <p:nvPr/>
        </p:nvSpPr>
        <p:spPr>
          <a:xfrm>
            <a:off x="1028650" y="5422725"/>
            <a:ext cx="165738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Inter"/>
                <a:ea typeface="Inter"/>
                <a:cs typeface="Inter"/>
                <a:sym typeface="Inter"/>
              </a:rPr>
              <a:t>Data Source</a:t>
            </a:r>
            <a:r>
              <a:rPr lang="en-US" sz="2300">
                <a:solidFill>
                  <a:schemeClr val="dk1"/>
                </a:solidFill>
                <a:latin typeface="Inter"/>
                <a:ea typeface="Inter"/>
                <a:cs typeface="Inter"/>
                <a:sym typeface="Inter"/>
              </a:rPr>
              <a:t>: Kaggle</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Data Size</a:t>
            </a:r>
            <a:r>
              <a:rPr lang="en-US" sz="2300">
                <a:solidFill>
                  <a:schemeClr val="dk1"/>
                </a:solidFill>
                <a:latin typeface="Inter"/>
                <a:ea typeface="Inter"/>
                <a:cs typeface="Inter"/>
                <a:sym typeface="Inter"/>
              </a:rPr>
              <a:t>: 32851</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Variables</a:t>
            </a:r>
            <a:r>
              <a:rPr lang="en-US" sz="2300">
                <a:solidFill>
                  <a:schemeClr val="dk1"/>
                </a:solidFill>
                <a:latin typeface="Inter"/>
                <a:ea typeface="Inter"/>
                <a:cs typeface="Inter"/>
                <a:sym typeface="Inter"/>
              </a:rPr>
              <a:t>: 12 ( 11 predictor variables + 1 response variable)</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Each Data</a:t>
            </a:r>
            <a:r>
              <a:rPr lang="en-US" sz="2300">
                <a:solidFill>
                  <a:schemeClr val="dk1"/>
                </a:solidFill>
                <a:latin typeface="Inter"/>
                <a:ea typeface="Inter"/>
                <a:cs typeface="Inter"/>
                <a:sym typeface="Inter"/>
              </a:rPr>
              <a:t>: the demographic of a person (e.g., ages, income, home ownership, loan grade and history, etc.)</a:t>
            </a:r>
            <a:endParaRPr sz="2000">
              <a:solidFill>
                <a:schemeClr val="dk1"/>
              </a:solidFill>
              <a:latin typeface="Inter"/>
              <a:ea typeface="Inter"/>
              <a:cs typeface="Inter"/>
              <a:sym typeface="Inter"/>
            </a:endParaRPr>
          </a:p>
        </p:txBody>
      </p:sp>
      <p:sp>
        <p:nvSpPr>
          <p:cNvPr id="917" name="Google Shape;917;p55"/>
          <p:cNvSpPr/>
          <p:nvPr/>
        </p:nvSpPr>
        <p:spPr>
          <a:xfrm>
            <a:off x="10634875" y="2719050"/>
            <a:ext cx="1060200" cy="1950000"/>
          </a:xfrm>
          <a:prstGeom prst="frame">
            <a:avLst>
              <a:gd fmla="val 4544" name="adj1"/>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18" name="Google Shape;918;p55"/>
          <p:cNvSpPr txBox="1"/>
          <p:nvPr/>
        </p:nvSpPr>
        <p:spPr>
          <a:xfrm>
            <a:off x="1028700" y="4669100"/>
            <a:ext cx="1098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Euikyun)/Credit_risk_analysis_external_data.ipynb/line106</a:t>
            </a:r>
            <a:endParaRPr sz="11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22" name="Shape 922"/>
        <p:cNvGrpSpPr/>
        <p:nvPr/>
      </p:nvGrpSpPr>
      <p:grpSpPr>
        <a:xfrm>
          <a:off x="0" y="0"/>
          <a:ext cx="0" cy="0"/>
          <a:chOff x="0" y="0"/>
          <a:chExt cx="0" cy="0"/>
        </a:xfrm>
      </p:grpSpPr>
      <p:sp>
        <p:nvSpPr>
          <p:cNvPr id="923" name="Google Shape;923;p56"/>
          <p:cNvSpPr/>
          <p:nvPr/>
        </p:nvSpPr>
        <p:spPr>
          <a:xfrm>
            <a:off x="1028700" y="3785741"/>
            <a:ext cx="349250" cy="349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6"/>
          <p:cNvSpPr/>
          <p:nvPr/>
        </p:nvSpPr>
        <p:spPr>
          <a:xfrm>
            <a:off x="5318376" y="3766953"/>
            <a:ext cx="349250" cy="349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p:nvPr/>
        </p:nvSpPr>
        <p:spPr>
          <a:xfrm>
            <a:off x="9605817" y="3773342"/>
            <a:ext cx="349250" cy="349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6" name="Google Shape;926;p56"/>
          <p:cNvCxnSpPr/>
          <p:nvPr/>
        </p:nvCxnSpPr>
        <p:spPr>
          <a:xfrm flipH="1" rot="10800000">
            <a:off x="1382314" y="3944674"/>
            <a:ext cx="3936000" cy="17100"/>
          </a:xfrm>
          <a:prstGeom prst="straightConnector1">
            <a:avLst/>
          </a:prstGeom>
          <a:noFill/>
          <a:ln cap="flat" cmpd="sng" w="47625">
            <a:solidFill>
              <a:srgbClr val="0D3B66"/>
            </a:solidFill>
            <a:prstDash val="solid"/>
            <a:round/>
            <a:headEnd len="sm" w="sm" type="none"/>
            <a:tailEnd len="sm" w="sm" type="none"/>
          </a:ln>
        </p:spPr>
      </p:cxnSp>
      <p:cxnSp>
        <p:nvCxnSpPr>
          <p:cNvPr id="927" name="Google Shape;927;p56"/>
          <p:cNvCxnSpPr/>
          <p:nvPr/>
        </p:nvCxnSpPr>
        <p:spPr>
          <a:xfrm>
            <a:off x="5671992" y="3944024"/>
            <a:ext cx="3933900" cy="6000"/>
          </a:xfrm>
          <a:prstGeom prst="straightConnector1">
            <a:avLst/>
          </a:prstGeom>
          <a:noFill/>
          <a:ln cap="flat" cmpd="sng" w="47625">
            <a:solidFill>
              <a:srgbClr val="0D3B66"/>
            </a:solidFill>
            <a:prstDash val="solid"/>
            <a:round/>
            <a:headEnd len="sm" w="sm" type="none"/>
            <a:tailEnd len="sm" w="sm" type="none"/>
          </a:ln>
        </p:spPr>
      </p:cxnSp>
      <p:cxnSp>
        <p:nvCxnSpPr>
          <p:cNvPr id="928" name="Google Shape;928;p56"/>
          <p:cNvCxnSpPr/>
          <p:nvPr/>
        </p:nvCxnSpPr>
        <p:spPr>
          <a:xfrm flipH="1" rot="10800000">
            <a:off x="9959432" y="3937923"/>
            <a:ext cx="3934800" cy="11700"/>
          </a:xfrm>
          <a:prstGeom prst="straightConnector1">
            <a:avLst/>
          </a:prstGeom>
          <a:noFill/>
          <a:ln cap="flat" cmpd="sng" w="47625">
            <a:solidFill>
              <a:srgbClr val="0D3B66"/>
            </a:solidFill>
            <a:prstDash val="solid"/>
            <a:round/>
            <a:headEnd len="sm" w="sm" type="none"/>
            <a:tailEnd len="sm" w="sm" type="none"/>
          </a:ln>
        </p:spPr>
      </p:cxnSp>
      <p:cxnSp>
        <p:nvCxnSpPr>
          <p:cNvPr id="929" name="Google Shape;929;p56"/>
          <p:cNvCxnSpPr/>
          <p:nvPr/>
        </p:nvCxnSpPr>
        <p:spPr>
          <a:xfrm>
            <a:off x="13522510" y="3937573"/>
            <a:ext cx="3736800" cy="0"/>
          </a:xfrm>
          <a:prstGeom prst="straightConnector1">
            <a:avLst/>
          </a:prstGeom>
          <a:noFill/>
          <a:ln cap="flat" cmpd="sng" w="47625">
            <a:solidFill>
              <a:srgbClr val="0D3B66"/>
            </a:solidFill>
            <a:prstDash val="solid"/>
            <a:round/>
            <a:headEnd len="sm" w="sm" type="none"/>
            <a:tailEnd len="sm" w="sm" type="none"/>
          </a:ln>
        </p:spPr>
      </p:cxnSp>
      <p:sp>
        <p:nvSpPr>
          <p:cNvPr id="930" name="Google Shape;930;p56"/>
          <p:cNvSpPr/>
          <p:nvPr/>
        </p:nvSpPr>
        <p:spPr>
          <a:xfrm>
            <a:off x="13893258" y="3785741"/>
            <a:ext cx="349250" cy="349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txBox="1"/>
          <p:nvPr/>
        </p:nvSpPr>
        <p:spPr>
          <a:xfrm>
            <a:off x="1028700" y="1953688"/>
            <a:ext cx="162306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000">
                <a:solidFill>
                  <a:srgbClr val="05041D"/>
                </a:solidFill>
                <a:latin typeface="Inter"/>
                <a:ea typeface="Inter"/>
                <a:cs typeface="Inter"/>
                <a:sym typeface="Inter"/>
              </a:rPr>
              <a:t>Best Approachment</a:t>
            </a:r>
            <a:endParaRPr/>
          </a:p>
        </p:txBody>
      </p:sp>
      <p:sp>
        <p:nvSpPr>
          <p:cNvPr id="932" name="Google Shape;932;p56"/>
          <p:cNvSpPr txBox="1"/>
          <p:nvPr/>
        </p:nvSpPr>
        <p:spPr>
          <a:xfrm>
            <a:off x="1028700" y="4792137"/>
            <a:ext cx="33648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rgbClr val="05041D"/>
                </a:solidFill>
                <a:latin typeface="Inter"/>
                <a:ea typeface="Inter"/>
                <a:cs typeface="Inter"/>
                <a:sym typeface="Inter"/>
              </a:rPr>
              <a:t>Null value handling</a:t>
            </a:r>
            <a:endParaRPr sz="1100"/>
          </a:p>
        </p:txBody>
      </p:sp>
      <p:sp>
        <p:nvSpPr>
          <p:cNvPr id="933" name="Google Shape;933;p56"/>
          <p:cNvSpPr txBox="1"/>
          <p:nvPr/>
        </p:nvSpPr>
        <p:spPr>
          <a:xfrm>
            <a:off x="1028700" y="5281145"/>
            <a:ext cx="3364800" cy="2925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1900">
                <a:solidFill>
                  <a:srgbClr val="05041D"/>
                </a:solidFill>
                <a:latin typeface="Inter"/>
                <a:ea typeface="Inter"/>
                <a:cs typeface="Inter"/>
                <a:sym typeface="Inter"/>
              </a:rPr>
              <a:t>Replace with the median</a:t>
            </a:r>
            <a:endParaRPr sz="1200"/>
          </a:p>
        </p:txBody>
      </p:sp>
      <p:sp>
        <p:nvSpPr>
          <p:cNvPr id="934" name="Google Shape;934;p56"/>
          <p:cNvSpPr txBox="1"/>
          <p:nvPr/>
        </p:nvSpPr>
        <p:spPr>
          <a:xfrm>
            <a:off x="5317258" y="4792137"/>
            <a:ext cx="33648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rgbClr val="05041D"/>
                </a:solidFill>
                <a:latin typeface="Inter"/>
                <a:ea typeface="Inter"/>
                <a:cs typeface="Inter"/>
                <a:sym typeface="Inter"/>
              </a:rPr>
              <a:t>Outlier handling </a:t>
            </a:r>
            <a:endParaRPr sz="1100"/>
          </a:p>
        </p:txBody>
      </p:sp>
      <p:sp>
        <p:nvSpPr>
          <p:cNvPr id="935" name="Google Shape;935;p56"/>
          <p:cNvSpPr txBox="1"/>
          <p:nvPr/>
        </p:nvSpPr>
        <p:spPr>
          <a:xfrm>
            <a:off x="5317258" y="5281145"/>
            <a:ext cx="3364800" cy="9651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1900">
                <a:solidFill>
                  <a:srgbClr val="05041D"/>
                </a:solidFill>
                <a:latin typeface="Inter"/>
                <a:ea typeface="Inter"/>
                <a:cs typeface="Inter"/>
                <a:sym typeface="Inter"/>
              </a:rPr>
              <a:t>Handled outlier based on the method used in original notebook. </a:t>
            </a:r>
            <a:endParaRPr sz="1900">
              <a:solidFill>
                <a:srgbClr val="05041D"/>
              </a:solidFill>
              <a:latin typeface="Inter"/>
              <a:ea typeface="Inter"/>
              <a:cs typeface="Inter"/>
              <a:sym typeface="Inter"/>
            </a:endParaRPr>
          </a:p>
        </p:txBody>
      </p:sp>
      <p:sp>
        <p:nvSpPr>
          <p:cNvPr id="936" name="Google Shape;936;p56"/>
          <p:cNvSpPr txBox="1"/>
          <p:nvPr/>
        </p:nvSpPr>
        <p:spPr>
          <a:xfrm>
            <a:off x="13894375" y="4792137"/>
            <a:ext cx="3364800" cy="3771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50">
                <a:solidFill>
                  <a:srgbClr val="05041D"/>
                </a:solidFill>
                <a:latin typeface="Inter"/>
                <a:ea typeface="Inter"/>
                <a:cs typeface="Inter"/>
                <a:sym typeface="Inter"/>
              </a:rPr>
              <a:t>Hyperparameter tune</a:t>
            </a:r>
            <a:endParaRPr sz="2450"/>
          </a:p>
        </p:txBody>
      </p:sp>
      <p:sp>
        <p:nvSpPr>
          <p:cNvPr id="937" name="Google Shape;937;p56"/>
          <p:cNvSpPr txBox="1"/>
          <p:nvPr/>
        </p:nvSpPr>
        <p:spPr>
          <a:xfrm>
            <a:off x="13894375" y="5281150"/>
            <a:ext cx="4310700" cy="628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1900">
                <a:solidFill>
                  <a:srgbClr val="05041D"/>
                </a:solidFill>
                <a:latin typeface="Inter"/>
                <a:ea typeface="Inter"/>
                <a:cs typeface="Inter"/>
                <a:sym typeface="Inter"/>
              </a:rPr>
              <a:t>Conducted hyperparameter tuning by using </a:t>
            </a:r>
            <a:r>
              <a:rPr lang="en-US" sz="1900">
                <a:solidFill>
                  <a:srgbClr val="05041D"/>
                </a:solidFill>
                <a:latin typeface="Inter"/>
                <a:ea typeface="Inter"/>
                <a:cs typeface="Inter"/>
                <a:sym typeface="Inter"/>
              </a:rPr>
              <a:t>randomizedsearchcv</a:t>
            </a:r>
            <a:endParaRPr sz="1200"/>
          </a:p>
        </p:txBody>
      </p:sp>
      <p:sp>
        <p:nvSpPr>
          <p:cNvPr id="938" name="Google Shape;938;p56"/>
          <p:cNvSpPr txBox="1"/>
          <p:nvPr/>
        </p:nvSpPr>
        <p:spPr>
          <a:xfrm>
            <a:off x="9605827" y="4792125"/>
            <a:ext cx="43917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chemeClr val="dk1"/>
                </a:solidFill>
                <a:latin typeface="Inter"/>
                <a:ea typeface="Inter"/>
                <a:cs typeface="Inter"/>
                <a:sym typeface="Inter"/>
              </a:rPr>
              <a:t>Best Model</a:t>
            </a:r>
            <a:endParaRPr sz="1100">
              <a:solidFill>
                <a:schemeClr val="dk1"/>
              </a:solidFill>
            </a:endParaRPr>
          </a:p>
        </p:txBody>
      </p:sp>
      <p:sp>
        <p:nvSpPr>
          <p:cNvPr id="939" name="Google Shape;939;p56"/>
          <p:cNvSpPr txBox="1"/>
          <p:nvPr/>
        </p:nvSpPr>
        <p:spPr>
          <a:xfrm>
            <a:off x="9605817" y="5281145"/>
            <a:ext cx="3364800" cy="628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1900">
                <a:solidFill>
                  <a:srgbClr val="05041D"/>
                </a:solidFill>
                <a:latin typeface="Inter"/>
                <a:ea typeface="Inter"/>
                <a:cs typeface="Inter"/>
                <a:sym typeface="Inter"/>
              </a:rPr>
              <a:t>Gradient boosting Model selected to be best model</a:t>
            </a:r>
            <a:endParaRPr sz="1900">
              <a:solidFill>
                <a:srgbClr val="05041D"/>
              </a:solidFill>
              <a:latin typeface="Inter"/>
              <a:ea typeface="Inter"/>
              <a:cs typeface="Inter"/>
              <a:sym typeface="Inter"/>
            </a:endParaRPr>
          </a:p>
        </p:txBody>
      </p:sp>
      <p:sp>
        <p:nvSpPr>
          <p:cNvPr id="940" name="Google Shape;940;p5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941" name="Google Shape;941;p56"/>
          <p:cNvSpPr txBox="1"/>
          <p:nvPr/>
        </p:nvSpPr>
        <p:spPr>
          <a:xfrm>
            <a:off x="15571300" y="323050"/>
            <a:ext cx="1688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942" name="Google Shape;942;p56"/>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sp>
        <p:nvSpPr>
          <p:cNvPr id="943" name="Google Shape;943;p56"/>
          <p:cNvSpPr txBox="1"/>
          <p:nvPr/>
        </p:nvSpPr>
        <p:spPr>
          <a:xfrm>
            <a:off x="7406502" y="7813625"/>
            <a:ext cx="43917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rgbClr val="E69138"/>
                </a:solidFill>
                <a:latin typeface="Inter"/>
                <a:ea typeface="Inter"/>
                <a:cs typeface="Inter"/>
                <a:sym typeface="Inter"/>
              </a:rPr>
              <a:t>Categorical Variable </a:t>
            </a:r>
            <a:endParaRPr sz="1100">
              <a:solidFill>
                <a:srgbClr val="E69138"/>
              </a:solidFill>
            </a:endParaRPr>
          </a:p>
        </p:txBody>
      </p:sp>
      <p:sp>
        <p:nvSpPr>
          <p:cNvPr id="944" name="Google Shape;944;p56"/>
          <p:cNvSpPr txBox="1"/>
          <p:nvPr/>
        </p:nvSpPr>
        <p:spPr>
          <a:xfrm>
            <a:off x="7406492" y="8302645"/>
            <a:ext cx="3364800" cy="1066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2100">
                <a:solidFill>
                  <a:srgbClr val="05041D"/>
                </a:solidFill>
                <a:latin typeface="Inter"/>
                <a:ea typeface="Inter"/>
                <a:cs typeface="Inter"/>
                <a:sym typeface="Inter"/>
              </a:rPr>
              <a:t>No categorical variable in original project</a:t>
            </a:r>
            <a:endParaRPr sz="2100">
              <a:solidFill>
                <a:srgbClr val="05041D"/>
              </a:solidFill>
              <a:latin typeface="Inter"/>
              <a:ea typeface="Inter"/>
              <a:cs typeface="Inter"/>
              <a:sym typeface="Inter"/>
            </a:endParaRPr>
          </a:p>
          <a:p>
            <a:pPr indent="0" lvl="1" marL="0" marR="0" rtl="0" algn="just">
              <a:lnSpc>
                <a:spcPct val="115000"/>
              </a:lnSpc>
              <a:spcBef>
                <a:spcPts val="0"/>
              </a:spcBef>
              <a:spcAft>
                <a:spcPts val="0"/>
              </a:spcAft>
              <a:buNone/>
            </a:pPr>
            <a:r>
              <a:rPr lang="en-US" sz="2100">
                <a:solidFill>
                  <a:srgbClr val="05041D"/>
                </a:solidFill>
                <a:latin typeface="Inter"/>
                <a:ea typeface="Inter"/>
                <a:cs typeface="Inter"/>
                <a:sym typeface="Inter"/>
              </a:rPr>
              <a:t>Handled by label encoding</a:t>
            </a:r>
            <a:endParaRPr sz="2100">
              <a:solidFill>
                <a:srgbClr val="05041D"/>
              </a:solidFill>
              <a:latin typeface="Inter"/>
              <a:ea typeface="Inter"/>
              <a:cs typeface="Inter"/>
              <a:sym typeface="Inter"/>
            </a:endParaRPr>
          </a:p>
        </p:txBody>
      </p:sp>
      <p:sp>
        <p:nvSpPr>
          <p:cNvPr id="945" name="Google Shape;945;p56"/>
          <p:cNvSpPr/>
          <p:nvPr/>
        </p:nvSpPr>
        <p:spPr>
          <a:xfrm rot="-5400000">
            <a:off x="7256400" y="5962725"/>
            <a:ext cx="3394200" cy="115800"/>
          </a:xfrm>
          <a:prstGeom prst="rightArrow">
            <a:avLst>
              <a:gd fmla="val 50000" name="adj1"/>
              <a:gd fmla="val 50000" name="adj2"/>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49" name="Shape 949"/>
        <p:cNvGrpSpPr/>
        <p:nvPr/>
      </p:nvGrpSpPr>
      <p:grpSpPr>
        <a:xfrm>
          <a:off x="0" y="0"/>
          <a:ext cx="0" cy="0"/>
          <a:chOff x="0" y="0"/>
          <a:chExt cx="0" cy="0"/>
        </a:xfrm>
      </p:grpSpPr>
      <p:sp>
        <p:nvSpPr>
          <p:cNvPr id="950" name="Google Shape;950;p57"/>
          <p:cNvSpPr txBox="1"/>
          <p:nvPr/>
        </p:nvSpPr>
        <p:spPr>
          <a:xfrm>
            <a:off x="1029850" y="1808075"/>
            <a:ext cx="162306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000">
                <a:solidFill>
                  <a:srgbClr val="05041D"/>
                </a:solidFill>
                <a:latin typeface="Inter"/>
                <a:ea typeface="Inter"/>
                <a:cs typeface="Inter"/>
                <a:sym typeface="Inter"/>
              </a:rPr>
              <a:t>Result</a:t>
            </a:r>
            <a:endParaRPr/>
          </a:p>
        </p:txBody>
      </p:sp>
      <p:sp>
        <p:nvSpPr>
          <p:cNvPr id="951" name="Google Shape;951;p5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952" name="Google Shape;952;p57"/>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graphicFrame>
        <p:nvGraphicFramePr>
          <p:cNvPr id="953" name="Google Shape;953;p57"/>
          <p:cNvGraphicFramePr/>
          <p:nvPr/>
        </p:nvGraphicFramePr>
        <p:xfrm>
          <a:off x="1028700" y="3798500"/>
          <a:ext cx="3000000" cy="3000000"/>
        </p:xfrm>
        <a:graphic>
          <a:graphicData uri="http://schemas.openxmlformats.org/drawingml/2006/table">
            <a:tbl>
              <a:tblPr>
                <a:noFill/>
                <a:tableStyleId>{99821E9B-A5D0-476E-860D-C02EDEE0BFF9}</a:tableStyleId>
              </a:tblPr>
              <a:tblGrid>
                <a:gridCol w="3427350"/>
                <a:gridCol w="3427350"/>
              </a:tblGrid>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Accuracy</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0.922</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Precision</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0.946</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Recall</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0.681</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F1_score</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0.792</a:t>
                      </a:r>
                      <a:endParaRPr sz="2200">
                        <a:latin typeface="Inter Medium"/>
                        <a:ea typeface="Inter Medium"/>
                        <a:cs typeface="Inter Medium"/>
                        <a:sym typeface="Inter Medium"/>
                      </a:endParaRPr>
                    </a:p>
                  </a:txBody>
                  <a:tcPr marT="91425" marB="91425" marR="91425" marL="91425" anchor="ctr"/>
                </a:tc>
              </a:tr>
            </a:tbl>
          </a:graphicData>
        </a:graphic>
      </p:graphicFrame>
      <p:graphicFrame>
        <p:nvGraphicFramePr>
          <p:cNvPr id="954" name="Google Shape;954;p57"/>
          <p:cNvGraphicFramePr/>
          <p:nvPr/>
        </p:nvGraphicFramePr>
        <p:xfrm>
          <a:off x="10405750" y="3798500"/>
          <a:ext cx="3000000" cy="3000000"/>
        </p:xfrm>
        <a:graphic>
          <a:graphicData uri="http://schemas.openxmlformats.org/drawingml/2006/table">
            <a:tbl>
              <a:tblPr>
                <a:noFill/>
                <a:tableStyleId>{99821E9B-A5D0-476E-860D-C02EDEE0BFF9}</a:tableStyleId>
              </a:tblPr>
              <a:tblGrid>
                <a:gridCol w="3427350"/>
                <a:gridCol w="3427350"/>
              </a:tblGrid>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Accuracy</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0.939</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Precision</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0.96</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Recall</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0.750</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F1_score</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0.842</a:t>
                      </a:r>
                      <a:endParaRPr sz="2200">
                        <a:latin typeface="Inter Medium"/>
                        <a:ea typeface="Inter Medium"/>
                        <a:cs typeface="Inter Medium"/>
                        <a:sym typeface="Inter Medium"/>
                      </a:endParaRPr>
                    </a:p>
                  </a:txBody>
                  <a:tcPr marT="91425" marB="91425" marR="91425" marL="91425" anchor="ctr"/>
                </a:tc>
              </a:tr>
            </a:tbl>
          </a:graphicData>
        </a:graphic>
      </p:graphicFrame>
      <p:sp>
        <p:nvSpPr>
          <p:cNvPr id="955" name="Google Shape;955;p57"/>
          <p:cNvSpPr/>
          <p:nvPr/>
        </p:nvSpPr>
        <p:spPr>
          <a:xfrm>
            <a:off x="8382000" y="4865075"/>
            <a:ext cx="1488000" cy="849900"/>
          </a:xfrm>
          <a:prstGeom prst="rightArrow">
            <a:avLst>
              <a:gd fmla="val 50000" name="adj1"/>
              <a:gd fmla="val 50000" name="adj2"/>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56" name="Google Shape;956;p57"/>
          <p:cNvSpPr txBox="1"/>
          <p:nvPr/>
        </p:nvSpPr>
        <p:spPr>
          <a:xfrm>
            <a:off x="1814250" y="7446625"/>
            <a:ext cx="52836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rgbClr val="E69138"/>
                </a:solidFill>
                <a:latin typeface="Inter"/>
                <a:ea typeface="Inter"/>
                <a:cs typeface="Inter"/>
                <a:sym typeface="Inter"/>
              </a:rPr>
              <a:t>Before Hyperparameter tuning</a:t>
            </a:r>
            <a:endParaRPr sz="1100">
              <a:solidFill>
                <a:srgbClr val="E69138"/>
              </a:solidFill>
            </a:endParaRPr>
          </a:p>
        </p:txBody>
      </p:sp>
      <p:sp>
        <p:nvSpPr>
          <p:cNvPr id="957" name="Google Shape;957;p57"/>
          <p:cNvSpPr txBox="1"/>
          <p:nvPr/>
        </p:nvSpPr>
        <p:spPr>
          <a:xfrm>
            <a:off x="11191300" y="7446625"/>
            <a:ext cx="59244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rgbClr val="E69138"/>
                </a:solidFill>
                <a:latin typeface="Inter"/>
                <a:ea typeface="Inter"/>
                <a:cs typeface="Inter"/>
                <a:sym typeface="Inter"/>
              </a:rPr>
              <a:t>After</a:t>
            </a:r>
            <a:r>
              <a:rPr b="1" lang="en-US" sz="2499">
                <a:solidFill>
                  <a:srgbClr val="E69138"/>
                </a:solidFill>
                <a:latin typeface="Inter"/>
                <a:ea typeface="Inter"/>
                <a:cs typeface="Inter"/>
                <a:sym typeface="Inter"/>
              </a:rPr>
              <a:t> Hyperparameter tuning(CV=5)</a:t>
            </a:r>
            <a:endParaRPr sz="1100">
              <a:solidFill>
                <a:srgbClr val="E69138"/>
              </a:solidFill>
            </a:endParaRPr>
          </a:p>
        </p:txBody>
      </p:sp>
      <p:sp>
        <p:nvSpPr>
          <p:cNvPr id="958" name="Google Shape;958;p57"/>
          <p:cNvSpPr txBox="1"/>
          <p:nvPr/>
        </p:nvSpPr>
        <p:spPr>
          <a:xfrm>
            <a:off x="15417925" y="323050"/>
            <a:ext cx="18414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959" name="Google Shape;959;p57"/>
          <p:cNvSpPr txBox="1"/>
          <p:nvPr/>
        </p:nvSpPr>
        <p:spPr>
          <a:xfrm>
            <a:off x="1029850" y="9603425"/>
            <a:ext cx="971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Euikyun)/Credit_risk_analysis_external_data.ipynb/line125, 137</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38" name="Shape 138"/>
        <p:cNvGrpSpPr/>
        <p:nvPr/>
      </p:nvGrpSpPr>
      <p:grpSpPr>
        <a:xfrm>
          <a:off x="0" y="0"/>
          <a:ext cx="0" cy="0"/>
          <a:chOff x="0" y="0"/>
          <a:chExt cx="0" cy="0"/>
        </a:xfrm>
      </p:grpSpPr>
      <p:sp>
        <p:nvSpPr>
          <p:cNvPr id="139" name="Google Shape;139;p1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140" name="Google Shape;140;p13"/>
          <p:cNvSpPr txBox="1"/>
          <p:nvPr/>
        </p:nvSpPr>
        <p:spPr>
          <a:xfrm>
            <a:off x="15190526" y="323050"/>
            <a:ext cx="20688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141" name="Google Shape;141;p13"/>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Project’s goal</a:t>
            </a:r>
            <a:endParaRPr b="1" sz="1599">
              <a:solidFill>
                <a:srgbClr val="05041D"/>
              </a:solidFill>
              <a:latin typeface="Inter"/>
              <a:ea typeface="Inter"/>
              <a:cs typeface="Inter"/>
              <a:sym typeface="Inter"/>
            </a:endParaRPr>
          </a:p>
        </p:txBody>
      </p:sp>
      <p:sp>
        <p:nvSpPr>
          <p:cNvPr id="142" name="Google Shape;142;p13"/>
          <p:cNvSpPr txBox="1"/>
          <p:nvPr/>
        </p:nvSpPr>
        <p:spPr>
          <a:xfrm>
            <a:off x="2664300" y="951625"/>
            <a:ext cx="129594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000">
                <a:solidFill>
                  <a:srgbClr val="05041D"/>
                </a:solidFill>
                <a:latin typeface="Inter"/>
                <a:ea typeface="Inter"/>
                <a:cs typeface="Inter"/>
                <a:sym typeface="Inter"/>
              </a:rPr>
              <a:t>Loan Default Classifier</a:t>
            </a:r>
            <a:endParaRPr/>
          </a:p>
        </p:txBody>
      </p:sp>
      <p:sp>
        <p:nvSpPr>
          <p:cNvPr id="143" name="Google Shape;143;p13"/>
          <p:cNvSpPr txBox="1"/>
          <p:nvPr/>
        </p:nvSpPr>
        <p:spPr>
          <a:xfrm>
            <a:off x="5889357" y="3583983"/>
            <a:ext cx="3283800" cy="307800"/>
          </a:xfrm>
          <a:prstGeom prst="rect">
            <a:avLst/>
          </a:prstGeom>
          <a:noFill/>
          <a:ln>
            <a:noFill/>
          </a:ln>
        </p:spPr>
        <p:txBody>
          <a:bodyPr anchorCtr="0" anchor="t" bIns="45700" lIns="91425" spcFirstLastPara="1" rIns="91425" wrap="square" tIns="45700">
            <a:sp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nvGrpSpPr>
          <p:cNvPr id="144" name="Google Shape;144;p13"/>
          <p:cNvGrpSpPr/>
          <p:nvPr/>
        </p:nvGrpSpPr>
        <p:grpSpPr>
          <a:xfrm>
            <a:off x="853326" y="2862262"/>
            <a:ext cx="685480" cy="647228"/>
            <a:chOff x="2807975" y="2278356"/>
            <a:chExt cx="354290" cy="489323"/>
          </a:xfrm>
        </p:grpSpPr>
        <p:sp>
          <p:nvSpPr>
            <p:cNvPr id="145" name="Google Shape;145;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46" name="Google Shape;146;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47" name="Google Shape;147;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48" name="Google Shape;148;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49" name="Google Shape;149;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0" name="Google Shape;150;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1" name="Google Shape;151;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2" name="Google Shape;152;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53" name="Google Shape;153;p13"/>
          <p:cNvGrpSpPr/>
          <p:nvPr/>
        </p:nvGrpSpPr>
        <p:grpSpPr>
          <a:xfrm>
            <a:off x="1921582" y="2862260"/>
            <a:ext cx="685480" cy="647228"/>
            <a:chOff x="2807975" y="2278356"/>
            <a:chExt cx="354290" cy="489323"/>
          </a:xfrm>
        </p:grpSpPr>
        <p:sp>
          <p:nvSpPr>
            <p:cNvPr id="154" name="Google Shape;154;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5" name="Google Shape;155;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6" name="Google Shape;156;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7" name="Google Shape;157;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8" name="Google Shape;158;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9" name="Google Shape;159;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0" name="Google Shape;160;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1" name="Google Shape;161;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62" name="Google Shape;162;p13"/>
          <p:cNvGrpSpPr/>
          <p:nvPr/>
        </p:nvGrpSpPr>
        <p:grpSpPr>
          <a:xfrm>
            <a:off x="3008579" y="2862262"/>
            <a:ext cx="685480" cy="647228"/>
            <a:chOff x="2807975" y="2278356"/>
            <a:chExt cx="354290" cy="489323"/>
          </a:xfrm>
        </p:grpSpPr>
        <p:sp>
          <p:nvSpPr>
            <p:cNvPr id="163" name="Google Shape;163;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4" name="Google Shape;164;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5" name="Google Shape;165;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6" name="Google Shape;166;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7" name="Google Shape;167;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8" name="Google Shape;168;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9" name="Google Shape;169;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0" name="Google Shape;170;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71" name="Google Shape;171;p13"/>
          <p:cNvGrpSpPr/>
          <p:nvPr/>
        </p:nvGrpSpPr>
        <p:grpSpPr>
          <a:xfrm>
            <a:off x="853324" y="3584789"/>
            <a:ext cx="685480" cy="647228"/>
            <a:chOff x="2807975" y="2278356"/>
            <a:chExt cx="354290" cy="489323"/>
          </a:xfrm>
        </p:grpSpPr>
        <p:sp>
          <p:nvSpPr>
            <p:cNvPr id="172" name="Google Shape;172;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3" name="Google Shape;173;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4" name="Google Shape;174;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5" name="Google Shape;175;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6" name="Google Shape;176;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7" name="Google Shape;177;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8" name="Google Shape;178;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9" name="Google Shape;179;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80" name="Google Shape;180;p13"/>
          <p:cNvGrpSpPr/>
          <p:nvPr/>
        </p:nvGrpSpPr>
        <p:grpSpPr>
          <a:xfrm>
            <a:off x="1921580" y="3584787"/>
            <a:ext cx="685480" cy="647228"/>
            <a:chOff x="2807975" y="2278356"/>
            <a:chExt cx="354290" cy="489323"/>
          </a:xfrm>
        </p:grpSpPr>
        <p:sp>
          <p:nvSpPr>
            <p:cNvPr id="181" name="Google Shape;181;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2" name="Google Shape;182;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3" name="Google Shape;183;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4" name="Google Shape;184;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5" name="Google Shape;185;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6" name="Google Shape;186;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7" name="Google Shape;187;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8" name="Google Shape;188;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89" name="Google Shape;189;p13"/>
          <p:cNvGrpSpPr/>
          <p:nvPr/>
        </p:nvGrpSpPr>
        <p:grpSpPr>
          <a:xfrm>
            <a:off x="3008577" y="3584789"/>
            <a:ext cx="685480" cy="647228"/>
            <a:chOff x="2807975" y="2278356"/>
            <a:chExt cx="354290" cy="489323"/>
          </a:xfrm>
        </p:grpSpPr>
        <p:sp>
          <p:nvSpPr>
            <p:cNvPr id="190" name="Google Shape;190;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1" name="Google Shape;191;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2" name="Google Shape;192;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3" name="Google Shape;193;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4" name="Google Shape;194;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5" name="Google Shape;195;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6" name="Google Shape;196;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7" name="Google Shape;197;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98" name="Google Shape;198;p13"/>
          <p:cNvGrpSpPr/>
          <p:nvPr/>
        </p:nvGrpSpPr>
        <p:grpSpPr>
          <a:xfrm>
            <a:off x="872066" y="4340922"/>
            <a:ext cx="685480" cy="647228"/>
            <a:chOff x="2807975" y="2278356"/>
            <a:chExt cx="354290" cy="489323"/>
          </a:xfrm>
        </p:grpSpPr>
        <p:sp>
          <p:nvSpPr>
            <p:cNvPr id="199" name="Google Shape;199;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0" name="Google Shape;200;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1" name="Google Shape;201;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2" name="Google Shape;202;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3" name="Google Shape;203;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4" name="Google Shape;204;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5" name="Google Shape;205;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6" name="Google Shape;206;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07" name="Google Shape;207;p13"/>
          <p:cNvGrpSpPr/>
          <p:nvPr/>
        </p:nvGrpSpPr>
        <p:grpSpPr>
          <a:xfrm>
            <a:off x="1940323" y="4340920"/>
            <a:ext cx="685480" cy="647228"/>
            <a:chOff x="2807975" y="2278356"/>
            <a:chExt cx="354290" cy="489323"/>
          </a:xfrm>
        </p:grpSpPr>
        <p:sp>
          <p:nvSpPr>
            <p:cNvPr id="208" name="Google Shape;208;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9" name="Google Shape;209;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0" name="Google Shape;210;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1" name="Google Shape;211;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2" name="Google Shape;212;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3" name="Google Shape;213;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4" name="Google Shape;214;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5" name="Google Shape;215;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16" name="Google Shape;216;p13"/>
          <p:cNvGrpSpPr/>
          <p:nvPr/>
        </p:nvGrpSpPr>
        <p:grpSpPr>
          <a:xfrm>
            <a:off x="3027320" y="4340922"/>
            <a:ext cx="685480" cy="647228"/>
            <a:chOff x="2807975" y="2278356"/>
            <a:chExt cx="354290" cy="489323"/>
          </a:xfrm>
        </p:grpSpPr>
        <p:sp>
          <p:nvSpPr>
            <p:cNvPr id="217" name="Google Shape;217;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8" name="Google Shape;218;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9" name="Google Shape;219;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0" name="Google Shape;220;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1" name="Google Shape;221;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2" name="Google Shape;222;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3" name="Google Shape;223;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4" name="Google Shape;224;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25" name="Google Shape;225;p13"/>
          <p:cNvGrpSpPr/>
          <p:nvPr/>
        </p:nvGrpSpPr>
        <p:grpSpPr>
          <a:xfrm>
            <a:off x="815845" y="5063447"/>
            <a:ext cx="685480" cy="647228"/>
            <a:chOff x="2807975" y="2278356"/>
            <a:chExt cx="354290" cy="489323"/>
          </a:xfrm>
        </p:grpSpPr>
        <p:sp>
          <p:nvSpPr>
            <p:cNvPr id="226" name="Google Shape;226;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7" name="Google Shape;227;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8" name="Google Shape;228;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9" name="Google Shape;229;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0" name="Google Shape;230;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1" name="Google Shape;231;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2" name="Google Shape;232;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3" name="Google Shape;233;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34" name="Google Shape;234;p13"/>
          <p:cNvGrpSpPr/>
          <p:nvPr/>
        </p:nvGrpSpPr>
        <p:grpSpPr>
          <a:xfrm>
            <a:off x="1884101" y="5063446"/>
            <a:ext cx="685480" cy="647228"/>
            <a:chOff x="2807975" y="2278356"/>
            <a:chExt cx="354290" cy="489323"/>
          </a:xfrm>
        </p:grpSpPr>
        <p:sp>
          <p:nvSpPr>
            <p:cNvPr id="235" name="Google Shape;235;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6" name="Google Shape;236;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7" name="Google Shape;237;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8" name="Google Shape;238;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9" name="Google Shape;239;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0" name="Google Shape;240;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1" name="Google Shape;241;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2" name="Google Shape;242;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43" name="Google Shape;243;p13"/>
          <p:cNvGrpSpPr/>
          <p:nvPr/>
        </p:nvGrpSpPr>
        <p:grpSpPr>
          <a:xfrm>
            <a:off x="2971098" y="5063447"/>
            <a:ext cx="685480" cy="647228"/>
            <a:chOff x="2807975" y="2278356"/>
            <a:chExt cx="354290" cy="489323"/>
          </a:xfrm>
        </p:grpSpPr>
        <p:sp>
          <p:nvSpPr>
            <p:cNvPr id="244" name="Google Shape;244;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5" name="Google Shape;245;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6" name="Google Shape;246;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7" name="Google Shape;247;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8" name="Google Shape;248;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9" name="Google Shape;249;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0" name="Google Shape;250;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1" name="Google Shape;251;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52" name="Google Shape;252;p13"/>
          <p:cNvGrpSpPr/>
          <p:nvPr/>
        </p:nvGrpSpPr>
        <p:grpSpPr>
          <a:xfrm>
            <a:off x="872066" y="5836393"/>
            <a:ext cx="685480" cy="647228"/>
            <a:chOff x="2807975" y="2278356"/>
            <a:chExt cx="354290" cy="489323"/>
          </a:xfrm>
        </p:grpSpPr>
        <p:sp>
          <p:nvSpPr>
            <p:cNvPr id="253" name="Google Shape;253;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4" name="Google Shape;254;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5" name="Google Shape;255;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6" name="Google Shape;256;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7" name="Google Shape;257;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8" name="Google Shape;258;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9" name="Google Shape;259;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0" name="Google Shape;260;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61" name="Google Shape;261;p13"/>
          <p:cNvGrpSpPr/>
          <p:nvPr/>
        </p:nvGrpSpPr>
        <p:grpSpPr>
          <a:xfrm>
            <a:off x="1940323" y="5836391"/>
            <a:ext cx="685480" cy="647228"/>
            <a:chOff x="2807975" y="2278356"/>
            <a:chExt cx="354290" cy="489323"/>
          </a:xfrm>
        </p:grpSpPr>
        <p:sp>
          <p:nvSpPr>
            <p:cNvPr id="262" name="Google Shape;262;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3" name="Google Shape;263;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4" name="Google Shape;264;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5" name="Google Shape;265;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6" name="Google Shape;266;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7" name="Google Shape;267;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8" name="Google Shape;268;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9" name="Google Shape;269;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70" name="Google Shape;270;p13"/>
          <p:cNvGrpSpPr/>
          <p:nvPr/>
        </p:nvGrpSpPr>
        <p:grpSpPr>
          <a:xfrm>
            <a:off x="3027320" y="5836393"/>
            <a:ext cx="685480" cy="647228"/>
            <a:chOff x="2807975" y="2278356"/>
            <a:chExt cx="354290" cy="489323"/>
          </a:xfrm>
        </p:grpSpPr>
        <p:sp>
          <p:nvSpPr>
            <p:cNvPr id="271" name="Google Shape;271;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2" name="Google Shape;272;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3" name="Google Shape;273;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4" name="Google Shape;274;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5" name="Google Shape;275;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6" name="Google Shape;276;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7" name="Google Shape;277;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8" name="Google Shape;278;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79" name="Google Shape;279;p13"/>
          <p:cNvGrpSpPr/>
          <p:nvPr/>
        </p:nvGrpSpPr>
        <p:grpSpPr>
          <a:xfrm>
            <a:off x="872064" y="6558920"/>
            <a:ext cx="685480" cy="647228"/>
            <a:chOff x="2807975" y="2278356"/>
            <a:chExt cx="354290" cy="489323"/>
          </a:xfrm>
        </p:grpSpPr>
        <p:sp>
          <p:nvSpPr>
            <p:cNvPr id="280" name="Google Shape;280;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1" name="Google Shape;281;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2" name="Google Shape;282;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3" name="Google Shape;283;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4" name="Google Shape;284;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5" name="Google Shape;285;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6" name="Google Shape;286;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7" name="Google Shape;287;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88" name="Google Shape;288;p13"/>
          <p:cNvGrpSpPr/>
          <p:nvPr/>
        </p:nvGrpSpPr>
        <p:grpSpPr>
          <a:xfrm>
            <a:off x="1940321" y="6558919"/>
            <a:ext cx="685480" cy="647228"/>
            <a:chOff x="2807975" y="2278356"/>
            <a:chExt cx="354290" cy="489323"/>
          </a:xfrm>
        </p:grpSpPr>
        <p:sp>
          <p:nvSpPr>
            <p:cNvPr id="289" name="Google Shape;289;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0" name="Google Shape;290;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1" name="Google Shape;291;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2" name="Google Shape;292;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3" name="Google Shape;293;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4" name="Google Shape;294;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5" name="Google Shape;295;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6" name="Google Shape;296;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97" name="Google Shape;297;p13"/>
          <p:cNvGrpSpPr/>
          <p:nvPr/>
        </p:nvGrpSpPr>
        <p:grpSpPr>
          <a:xfrm>
            <a:off x="3027318" y="6558920"/>
            <a:ext cx="685480" cy="647228"/>
            <a:chOff x="2807975" y="2278356"/>
            <a:chExt cx="354290" cy="489323"/>
          </a:xfrm>
        </p:grpSpPr>
        <p:sp>
          <p:nvSpPr>
            <p:cNvPr id="298" name="Google Shape;298;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9" name="Google Shape;299;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0" name="Google Shape;300;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1" name="Google Shape;301;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2" name="Google Shape;302;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3" name="Google Shape;303;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4" name="Google Shape;304;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5" name="Google Shape;305;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06" name="Google Shape;306;p13"/>
          <p:cNvGrpSpPr/>
          <p:nvPr/>
        </p:nvGrpSpPr>
        <p:grpSpPr>
          <a:xfrm>
            <a:off x="890807" y="7315054"/>
            <a:ext cx="685480" cy="647228"/>
            <a:chOff x="2807975" y="2278356"/>
            <a:chExt cx="354290" cy="489323"/>
          </a:xfrm>
        </p:grpSpPr>
        <p:sp>
          <p:nvSpPr>
            <p:cNvPr id="307" name="Google Shape;307;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8" name="Google Shape;308;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9" name="Google Shape;309;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0" name="Google Shape;310;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1" name="Google Shape;311;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2" name="Google Shape;312;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3" name="Google Shape;313;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4" name="Google Shape;314;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15" name="Google Shape;315;p13"/>
          <p:cNvGrpSpPr/>
          <p:nvPr/>
        </p:nvGrpSpPr>
        <p:grpSpPr>
          <a:xfrm>
            <a:off x="1959063" y="7315052"/>
            <a:ext cx="685480" cy="647228"/>
            <a:chOff x="2807975" y="2278356"/>
            <a:chExt cx="354290" cy="489323"/>
          </a:xfrm>
        </p:grpSpPr>
        <p:sp>
          <p:nvSpPr>
            <p:cNvPr id="316" name="Google Shape;316;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7" name="Google Shape;317;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8" name="Google Shape;318;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9" name="Google Shape;319;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0" name="Google Shape;320;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1" name="Google Shape;321;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2" name="Google Shape;322;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3" name="Google Shape;323;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24" name="Google Shape;324;p13"/>
          <p:cNvGrpSpPr/>
          <p:nvPr/>
        </p:nvGrpSpPr>
        <p:grpSpPr>
          <a:xfrm>
            <a:off x="3046060" y="7315054"/>
            <a:ext cx="685480" cy="647228"/>
            <a:chOff x="2807975" y="2278356"/>
            <a:chExt cx="354290" cy="489323"/>
          </a:xfrm>
        </p:grpSpPr>
        <p:sp>
          <p:nvSpPr>
            <p:cNvPr id="325" name="Google Shape;325;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6" name="Google Shape;326;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7" name="Google Shape;327;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8" name="Google Shape;328;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9" name="Google Shape;329;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0" name="Google Shape;330;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1" name="Google Shape;331;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2" name="Google Shape;332;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33" name="Google Shape;333;p13"/>
          <p:cNvGrpSpPr/>
          <p:nvPr/>
        </p:nvGrpSpPr>
        <p:grpSpPr>
          <a:xfrm>
            <a:off x="834585" y="8037579"/>
            <a:ext cx="685480" cy="647228"/>
            <a:chOff x="2807975" y="2278356"/>
            <a:chExt cx="354290" cy="489323"/>
          </a:xfrm>
        </p:grpSpPr>
        <p:sp>
          <p:nvSpPr>
            <p:cNvPr id="334" name="Google Shape;334;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5" name="Google Shape;335;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6" name="Google Shape;336;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7" name="Google Shape;337;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8" name="Google Shape;338;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9" name="Google Shape;339;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0" name="Google Shape;340;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1" name="Google Shape;341;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42" name="Google Shape;342;p13"/>
          <p:cNvGrpSpPr/>
          <p:nvPr/>
        </p:nvGrpSpPr>
        <p:grpSpPr>
          <a:xfrm>
            <a:off x="1902842" y="8037577"/>
            <a:ext cx="685480" cy="647228"/>
            <a:chOff x="2807975" y="2278356"/>
            <a:chExt cx="354290" cy="489323"/>
          </a:xfrm>
        </p:grpSpPr>
        <p:sp>
          <p:nvSpPr>
            <p:cNvPr id="343" name="Google Shape;343;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4" name="Google Shape;344;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5" name="Google Shape;345;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6" name="Google Shape;346;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7" name="Google Shape;347;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8" name="Google Shape;348;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9" name="Google Shape;349;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0" name="Google Shape;350;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51" name="Google Shape;351;p13"/>
          <p:cNvGrpSpPr/>
          <p:nvPr/>
        </p:nvGrpSpPr>
        <p:grpSpPr>
          <a:xfrm>
            <a:off x="2989839" y="8037579"/>
            <a:ext cx="685480" cy="647228"/>
            <a:chOff x="2807975" y="2278356"/>
            <a:chExt cx="354290" cy="489323"/>
          </a:xfrm>
        </p:grpSpPr>
        <p:sp>
          <p:nvSpPr>
            <p:cNvPr id="352" name="Google Shape;352;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3" name="Google Shape;353;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4" name="Google Shape;354;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5" name="Google Shape;355;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6" name="Google Shape;356;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7" name="Google Shape;357;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8" name="Google Shape;358;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9" name="Google Shape;359;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aphicFrame>
        <p:nvGraphicFramePr>
          <p:cNvPr id="360" name="Google Shape;360;p13"/>
          <p:cNvGraphicFramePr/>
          <p:nvPr/>
        </p:nvGraphicFramePr>
        <p:xfrm>
          <a:off x="4389741" y="2435006"/>
          <a:ext cx="3000000" cy="3000000"/>
        </p:xfrm>
        <a:graphic>
          <a:graphicData uri="http://schemas.openxmlformats.org/drawingml/2006/table">
            <a:tbl>
              <a:tblPr bandRow="1" firstRow="1">
                <a:noFill/>
                <a:tableStyleId>{FB83CDD1-E516-40F7-A6FC-87C371786C2B}</a:tableStyleId>
              </a:tblPr>
              <a:tblGrid>
                <a:gridCol w="11989975"/>
              </a:tblGrid>
              <a:tr h="1549100">
                <a:tc>
                  <a:txBody>
                    <a:bodyPr/>
                    <a:lstStyle/>
                    <a:p>
                      <a:pPr indent="-387350" lvl="0" marL="457200" marR="0" rtl="0" algn="l">
                        <a:lnSpc>
                          <a:spcPct val="100000"/>
                        </a:lnSpc>
                        <a:spcBef>
                          <a:spcPts val="0"/>
                        </a:spcBef>
                        <a:spcAft>
                          <a:spcPts val="0"/>
                        </a:spcAft>
                        <a:buClr>
                          <a:srgbClr val="262626"/>
                        </a:buClr>
                        <a:buSzPts val="2500"/>
                        <a:buFont typeface="Inter"/>
                        <a:buAutoNum type="arabicPeriod"/>
                      </a:pPr>
                      <a:r>
                        <a:rPr b="0" i="0" lang="en-US" sz="2500" u="none" cap="none" strike="noStrike">
                          <a:solidFill>
                            <a:srgbClr val="262626"/>
                          </a:solidFill>
                          <a:latin typeface="Inter"/>
                          <a:ea typeface="Inter"/>
                          <a:cs typeface="Inter"/>
                          <a:sym typeface="Inter"/>
                        </a:rPr>
                        <a:t>Thousands of loan applications need to be approved by the bankers every day. </a:t>
                      </a:r>
                      <a:endParaRPr b="0" sz="2500" u="none" cap="none" strike="noStrike">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0" i="0" sz="2500" u="none" cap="none" strike="noStrike">
                        <a:solidFill>
                          <a:srgbClr val="262626"/>
                        </a:solidFill>
                        <a:latin typeface="Inter"/>
                        <a:ea typeface="Inter"/>
                        <a:cs typeface="Inter"/>
                        <a:sym typeface="Inter"/>
                      </a:endParaRPr>
                    </a:p>
                    <a:p>
                      <a:pPr indent="-387350" lvl="0" marL="457200" marR="0" rtl="0" algn="l">
                        <a:lnSpc>
                          <a:spcPct val="100000"/>
                        </a:lnSpc>
                        <a:spcBef>
                          <a:spcPts val="0"/>
                        </a:spcBef>
                        <a:spcAft>
                          <a:spcPts val="0"/>
                        </a:spcAft>
                        <a:buClr>
                          <a:srgbClr val="262626"/>
                        </a:buClr>
                        <a:buSzPts val="2500"/>
                        <a:buFont typeface="Inter"/>
                        <a:buAutoNum type="arabicPeriod"/>
                      </a:pPr>
                      <a:r>
                        <a:rPr b="0" i="0" lang="en-US" sz="2500" u="none" cap="none" strike="noStrike">
                          <a:solidFill>
                            <a:srgbClr val="262626"/>
                          </a:solidFill>
                          <a:latin typeface="Inter"/>
                          <a:ea typeface="Inter"/>
                          <a:cs typeface="Inter"/>
                          <a:sym typeface="Inter"/>
                        </a:rPr>
                        <a:t>The approval time of loan applications could be relative long. </a:t>
                      </a:r>
                      <a:endParaRPr b="0" sz="2500">
                        <a:latin typeface="Inter"/>
                        <a:ea typeface="Inter"/>
                        <a:cs typeface="Inter"/>
                        <a:sym typeface="Inter"/>
                      </a:endParaRPr>
                    </a:p>
                    <a:p>
                      <a:pPr indent="0" lvl="0" marL="457200" marR="0" rtl="0" algn="l">
                        <a:lnSpc>
                          <a:spcPct val="100000"/>
                        </a:lnSpc>
                        <a:spcBef>
                          <a:spcPts val="0"/>
                        </a:spcBef>
                        <a:spcAft>
                          <a:spcPts val="0"/>
                        </a:spcAft>
                        <a:buNone/>
                      </a:pPr>
                      <a:r>
                        <a:t/>
                      </a:r>
                      <a:endParaRPr b="0" sz="2500">
                        <a:latin typeface="Inter"/>
                        <a:ea typeface="Inter"/>
                        <a:cs typeface="Inter"/>
                        <a:sym typeface="Inter"/>
                      </a:endParaRPr>
                    </a:p>
                    <a:p>
                      <a:pPr indent="-387350" lvl="0" marL="457200" marR="0" rtl="0" algn="l">
                        <a:lnSpc>
                          <a:spcPct val="100000"/>
                        </a:lnSpc>
                        <a:spcBef>
                          <a:spcPts val="0"/>
                        </a:spcBef>
                        <a:spcAft>
                          <a:spcPts val="0"/>
                        </a:spcAft>
                        <a:buClr>
                          <a:srgbClr val="262626"/>
                        </a:buClr>
                        <a:buSzPts val="2500"/>
                        <a:buFont typeface="Inter"/>
                        <a:buAutoNum type="arabicPeriod"/>
                      </a:pPr>
                      <a:r>
                        <a:rPr b="0" i="0" lang="en-US" sz="2500" u="none" cap="none" strike="noStrike">
                          <a:solidFill>
                            <a:srgbClr val="262626"/>
                          </a:solidFill>
                          <a:latin typeface="Inter"/>
                          <a:ea typeface="Inter"/>
                          <a:cs typeface="Inter"/>
                          <a:sym typeface="Inter"/>
                        </a:rPr>
                        <a:t>Reduce the bank profits due to the long operation time</a:t>
                      </a:r>
                      <a:endParaRPr b="0" sz="2500">
                        <a:latin typeface="Inter"/>
                        <a:ea typeface="Inter"/>
                        <a:cs typeface="Inter"/>
                        <a:sym typeface="Inter"/>
                      </a:endParaRPr>
                    </a:p>
                  </a:txBody>
                  <a:tcPr marT="45725" marB="45725" marR="91450" marL="9145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FAF0CA"/>
                    </a:solidFill>
                  </a:tcPr>
                </a:tc>
              </a:tr>
            </a:tbl>
          </a:graphicData>
        </a:graphic>
      </p:graphicFrame>
      <p:sp>
        <p:nvSpPr>
          <p:cNvPr id="361" name="Google Shape;361;p13"/>
          <p:cNvSpPr/>
          <p:nvPr/>
        </p:nvSpPr>
        <p:spPr>
          <a:xfrm>
            <a:off x="4389675" y="7508450"/>
            <a:ext cx="11990100" cy="2036400"/>
          </a:xfrm>
          <a:prstGeom prst="roundRect">
            <a:avLst>
              <a:gd fmla="val 16667" name="adj"/>
            </a:avLst>
          </a:prstGeom>
          <a:solidFill>
            <a:srgbClr val="CCCCCC"/>
          </a:solidFill>
          <a:ln>
            <a:noFill/>
          </a:ln>
        </p:spPr>
        <p:txBody>
          <a:bodyPr anchorCtr="0" anchor="ctr" bIns="45700" lIns="91425" spcFirstLastPara="1" rIns="91425" wrap="square" tIns="45700">
            <a:noAutofit/>
          </a:bodyPr>
          <a:lstStyle/>
          <a:p>
            <a:pPr indent="-196850" lvl="0" marL="285750" marR="0" rtl="0" algn="ctr">
              <a:lnSpc>
                <a:spcPct val="100000"/>
              </a:lnSpc>
              <a:spcBef>
                <a:spcPts val="0"/>
              </a:spcBef>
              <a:spcAft>
                <a:spcPts val="0"/>
              </a:spcAft>
              <a:buClr>
                <a:srgbClr val="000000"/>
              </a:buClr>
              <a:buSzPts val="1400"/>
              <a:buFont typeface="Arial"/>
              <a:buNone/>
            </a:pPr>
            <a:r>
              <a:t/>
            </a:r>
            <a:endParaRPr i="0" sz="2300" u="none" cap="none" strike="noStrike">
              <a:solidFill>
                <a:schemeClr val="dk1"/>
              </a:solidFill>
              <a:latin typeface="Inter"/>
              <a:ea typeface="Inter"/>
              <a:cs typeface="Inter"/>
              <a:sym typeface="Inter"/>
            </a:endParaRPr>
          </a:p>
          <a:p>
            <a:pPr indent="-196850" lvl="0" marL="285750" marR="0" rtl="0" algn="l">
              <a:lnSpc>
                <a:spcPct val="100000"/>
              </a:lnSpc>
              <a:spcBef>
                <a:spcPts val="0"/>
              </a:spcBef>
              <a:spcAft>
                <a:spcPts val="0"/>
              </a:spcAft>
              <a:buClr>
                <a:srgbClr val="000000"/>
              </a:buClr>
              <a:buSzPts val="1400"/>
              <a:buFont typeface="Arial"/>
              <a:buNone/>
            </a:pPr>
            <a:r>
              <a:t/>
            </a:r>
            <a:endParaRPr i="0" sz="23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None/>
            </a:pPr>
            <a:r>
              <a:rPr b="1" lang="en-US" sz="2300">
                <a:solidFill>
                  <a:schemeClr val="dk1"/>
                </a:solidFill>
                <a:latin typeface="Inter"/>
                <a:ea typeface="Inter"/>
                <a:cs typeface="Inter"/>
                <a:sym typeface="Inter"/>
              </a:rPr>
              <a:t>Expected influences </a:t>
            </a:r>
            <a:endParaRPr b="1" sz="2300">
              <a:solidFill>
                <a:schemeClr val="dk1"/>
              </a:solidFill>
              <a:latin typeface="Inter"/>
              <a:ea typeface="Inter"/>
              <a:cs typeface="Inter"/>
              <a:sym typeface="Inter"/>
            </a:endParaRPr>
          </a:p>
          <a:p>
            <a:pPr indent="0" lvl="0" marL="0" marR="0" rtl="0" algn="l">
              <a:lnSpc>
                <a:spcPct val="100000"/>
              </a:lnSpc>
              <a:spcBef>
                <a:spcPts val="0"/>
              </a:spcBef>
              <a:spcAft>
                <a:spcPts val="0"/>
              </a:spcAft>
              <a:buNone/>
            </a:pPr>
            <a:r>
              <a:t/>
            </a:r>
            <a:endParaRPr sz="2300">
              <a:solidFill>
                <a:schemeClr val="dk1"/>
              </a:solidFill>
              <a:latin typeface="Inter"/>
              <a:ea typeface="Inter"/>
              <a:cs typeface="Inter"/>
              <a:sym typeface="Inter"/>
            </a:endParaRPr>
          </a:p>
          <a:p>
            <a:pPr indent="-342900" lvl="0" marL="285750" marR="0" rtl="0" algn="l">
              <a:lnSpc>
                <a:spcPct val="100000"/>
              </a:lnSpc>
              <a:spcBef>
                <a:spcPts val="0"/>
              </a:spcBef>
              <a:spcAft>
                <a:spcPts val="0"/>
              </a:spcAft>
              <a:buClr>
                <a:schemeClr val="dk1"/>
              </a:buClr>
              <a:buSzPts val="2300"/>
              <a:buFont typeface="Inter"/>
              <a:buChar char="•"/>
            </a:pPr>
            <a:r>
              <a:rPr i="0" lang="en-US" sz="2300" u="none" cap="none" strike="noStrike">
                <a:solidFill>
                  <a:schemeClr val="dk1"/>
                </a:solidFill>
                <a:latin typeface="Inter"/>
                <a:ea typeface="Inter"/>
                <a:cs typeface="Inter"/>
                <a:sym typeface="Inter"/>
              </a:rPr>
              <a:t>Reduce the approval time of applications</a:t>
            </a:r>
            <a:endParaRPr i="0" sz="2300" u="none" cap="none" strike="noStrike">
              <a:solidFill>
                <a:schemeClr val="dk1"/>
              </a:solidFill>
              <a:latin typeface="Inter"/>
              <a:ea typeface="Inter"/>
              <a:cs typeface="Inter"/>
              <a:sym typeface="Inter"/>
            </a:endParaRPr>
          </a:p>
          <a:p>
            <a:pPr indent="-342900" lvl="0" marL="285750" marR="0" rtl="0" algn="l">
              <a:lnSpc>
                <a:spcPct val="100000"/>
              </a:lnSpc>
              <a:spcBef>
                <a:spcPts val="0"/>
              </a:spcBef>
              <a:spcAft>
                <a:spcPts val="0"/>
              </a:spcAft>
              <a:buClr>
                <a:schemeClr val="dk1"/>
              </a:buClr>
              <a:buSzPts val="2300"/>
              <a:buFont typeface="Inter"/>
              <a:buChar char="•"/>
            </a:pPr>
            <a:r>
              <a:rPr i="0" lang="en-US" sz="2300" u="none" cap="none" strike="noStrike">
                <a:solidFill>
                  <a:schemeClr val="dk1"/>
                </a:solidFill>
                <a:latin typeface="Inter"/>
                <a:ea typeface="Inter"/>
                <a:cs typeface="Inter"/>
                <a:sym typeface="Inter"/>
              </a:rPr>
              <a:t>Reduce the pressure for the bankers</a:t>
            </a:r>
            <a:endParaRPr i="0" sz="2300" u="none" cap="none" strike="noStrike">
              <a:solidFill>
                <a:schemeClr val="dk1"/>
              </a:solidFill>
              <a:latin typeface="Inter"/>
              <a:ea typeface="Inter"/>
              <a:cs typeface="Inter"/>
              <a:sym typeface="Inter"/>
            </a:endParaRPr>
          </a:p>
          <a:p>
            <a:pPr indent="-342900" lvl="0" marL="285750" marR="0" rtl="0" algn="l">
              <a:lnSpc>
                <a:spcPct val="100000"/>
              </a:lnSpc>
              <a:spcBef>
                <a:spcPts val="0"/>
              </a:spcBef>
              <a:spcAft>
                <a:spcPts val="0"/>
              </a:spcAft>
              <a:buClr>
                <a:schemeClr val="dk1"/>
              </a:buClr>
              <a:buSzPts val="2300"/>
              <a:buFont typeface="Inter"/>
              <a:buChar char="•"/>
            </a:pPr>
            <a:r>
              <a:rPr i="0" lang="en-US" sz="2300" u="none" cap="none" strike="noStrike">
                <a:solidFill>
                  <a:schemeClr val="dk1"/>
                </a:solidFill>
                <a:latin typeface="Inter"/>
                <a:ea typeface="Inter"/>
                <a:cs typeface="Inter"/>
                <a:sym typeface="Inter"/>
              </a:rPr>
              <a:t>Reduce the employment cost</a:t>
            </a:r>
            <a:endParaRPr sz="2300">
              <a:solidFill>
                <a:schemeClr val="dk1"/>
              </a:solidFill>
              <a:latin typeface="Inter"/>
              <a:ea typeface="Inter"/>
              <a:cs typeface="Inter"/>
              <a:sym typeface="Inter"/>
            </a:endParaRPr>
          </a:p>
          <a:p>
            <a:pPr indent="-196850" lvl="0" marL="285750" marR="0" rtl="0" algn="l">
              <a:lnSpc>
                <a:spcPct val="100000"/>
              </a:lnSpc>
              <a:spcBef>
                <a:spcPts val="0"/>
              </a:spcBef>
              <a:spcAft>
                <a:spcPts val="0"/>
              </a:spcAft>
              <a:buClr>
                <a:srgbClr val="000000"/>
              </a:buClr>
              <a:buSzPts val="1400"/>
              <a:buFont typeface="Arial"/>
              <a:buNone/>
            </a:pPr>
            <a:r>
              <a:t/>
            </a:r>
            <a:endParaRPr i="0" sz="2300" u="none" cap="none" strike="noStrike">
              <a:solidFill>
                <a:schemeClr val="dk1"/>
              </a:solidFill>
              <a:latin typeface="Inter"/>
              <a:ea typeface="Inter"/>
              <a:cs typeface="Inter"/>
              <a:sym typeface="Inter"/>
            </a:endParaRPr>
          </a:p>
          <a:p>
            <a:pPr indent="-196850" lvl="0" marL="285750" marR="0" rtl="0" algn="ctr">
              <a:lnSpc>
                <a:spcPct val="100000"/>
              </a:lnSpc>
              <a:spcBef>
                <a:spcPts val="0"/>
              </a:spcBef>
              <a:spcAft>
                <a:spcPts val="0"/>
              </a:spcAft>
              <a:buClr>
                <a:srgbClr val="000000"/>
              </a:buClr>
              <a:buSzPts val="1400"/>
              <a:buFont typeface="Arial"/>
              <a:buNone/>
            </a:pPr>
            <a:r>
              <a:t/>
            </a:r>
            <a:endParaRPr i="0" sz="2300" u="none" cap="none" strike="noStrike">
              <a:solidFill>
                <a:schemeClr val="dk1"/>
              </a:solidFill>
              <a:latin typeface="Inter"/>
              <a:ea typeface="Inter"/>
              <a:cs typeface="Inter"/>
              <a:sym typeface="Inter"/>
            </a:endParaRPr>
          </a:p>
        </p:txBody>
      </p:sp>
      <p:sp>
        <p:nvSpPr>
          <p:cNvPr id="362" name="Google Shape;362;p13"/>
          <p:cNvSpPr txBox="1"/>
          <p:nvPr/>
        </p:nvSpPr>
        <p:spPr>
          <a:xfrm>
            <a:off x="4389665" y="5218200"/>
            <a:ext cx="60033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2200" u="none" cap="none" strike="noStrike">
                <a:solidFill>
                  <a:srgbClr val="000000"/>
                </a:solidFill>
                <a:latin typeface="Inter"/>
                <a:ea typeface="Inter"/>
                <a:cs typeface="Inter"/>
                <a:sym typeface="Inter"/>
              </a:rPr>
              <a:t>Apply machine learning models to the historical data to build up a loan default classifier</a:t>
            </a:r>
            <a:endParaRPr sz="2200">
              <a:latin typeface="Inter"/>
              <a:ea typeface="Inter"/>
              <a:cs typeface="Inter"/>
              <a:sym typeface="Inter"/>
            </a:endParaRPr>
          </a:p>
          <a:p>
            <a:pPr indent="0" lvl="0" marL="0" marR="0" rtl="0" algn="l">
              <a:lnSpc>
                <a:spcPct val="100000"/>
              </a:lnSpc>
              <a:spcBef>
                <a:spcPts val="0"/>
              </a:spcBef>
              <a:spcAft>
                <a:spcPts val="0"/>
              </a:spcAft>
              <a:buNone/>
            </a:pPr>
            <a:r>
              <a:t/>
            </a:r>
            <a:endParaRPr i="0" sz="2200" u="none" cap="none" strike="noStrike">
              <a:solidFill>
                <a:srgbClr val="000000"/>
              </a:solidFill>
              <a:latin typeface="Inter"/>
              <a:ea typeface="Inter"/>
              <a:cs typeface="Inter"/>
              <a:sym typeface="Inter"/>
            </a:endParaRPr>
          </a:p>
        </p:txBody>
      </p:sp>
      <p:sp>
        <p:nvSpPr>
          <p:cNvPr id="363" name="Google Shape;363;p13"/>
          <p:cNvSpPr/>
          <p:nvPr/>
        </p:nvSpPr>
        <p:spPr>
          <a:xfrm>
            <a:off x="10161314" y="5424909"/>
            <a:ext cx="1635300" cy="853500"/>
          </a:xfrm>
          <a:prstGeom prst="rightArrow">
            <a:avLst>
              <a:gd fmla="val 50000" name="adj1"/>
              <a:gd fmla="val 50000" name="adj2"/>
            </a:avLst>
          </a:prstGeom>
          <a:solidFill>
            <a:srgbClr val="0D3B66"/>
          </a:solidFill>
          <a:ln cap="flat" cmpd="sng" w="25400">
            <a:solidFill>
              <a:srgbClr val="1536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Fira Sans"/>
              <a:ea typeface="Fira Sans"/>
              <a:cs typeface="Fira Sans"/>
              <a:sym typeface="Fira Sans"/>
            </a:endParaRPr>
          </a:p>
        </p:txBody>
      </p:sp>
      <p:sp>
        <p:nvSpPr>
          <p:cNvPr id="364" name="Google Shape;364;p13"/>
          <p:cNvSpPr txBox="1"/>
          <p:nvPr/>
        </p:nvSpPr>
        <p:spPr>
          <a:xfrm>
            <a:off x="12639001" y="5310600"/>
            <a:ext cx="54957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2200" u="none" cap="none" strike="noStrike">
                <a:solidFill>
                  <a:srgbClr val="000000"/>
                </a:solidFill>
                <a:latin typeface="Inter"/>
                <a:ea typeface="Inter"/>
                <a:cs typeface="Inter"/>
                <a:sym typeface="Inter"/>
              </a:rPr>
              <a:t>Screen out the high-risk loan application</a:t>
            </a:r>
            <a:endParaRPr sz="2200">
              <a:latin typeface="Inter"/>
              <a:ea typeface="Inter"/>
              <a:cs typeface="Inter"/>
              <a:sym typeface="Inter"/>
            </a:endParaRPr>
          </a:p>
        </p:txBody>
      </p:sp>
      <p:sp>
        <p:nvSpPr>
          <p:cNvPr id="365" name="Google Shape;365;p13"/>
          <p:cNvSpPr/>
          <p:nvPr/>
        </p:nvSpPr>
        <p:spPr>
          <a:xfrm>
            <a:off x="5906511" y="6072448"/>
            <a:ext cx="974112" cy="985208"/>
          </a:xfrm>
          <a:custGeom>
            <a:rect b="b" l="l" r="r" t="t"/>
            <a:pathLst>
              <a:path extrusionOk="0" h="16401" w="16312">
                <a:moveTo>
                  <a:pt x="13892" y="1972"/>
                </a:moveTo>
                <a:lnTo>
                  <a:pt x="13892" y="6095"/>
                </a:lnTo>
                <a:cubicBezTo>
                  <a:pt x="13085" y="6319"/>
                  <a:pt x="12458" y="7036"/>
                  <a:pt x="12458" y="7932"/>
                </a:cubicBezTo>
                <a:cubicBezTo>
                  <a:pt x="12458" y="8828"/>
                  <a:pt x="13085" y="9590"/>
                  <a:pt x="13892" y="9814"/>
                </a:cubicBezTo>
                <a:lnTo>
                  <a:pt x="13892" y="14429"/>
                </a:lnTo>
                <a:lnTo>
                  <a:pt x="11114" y="14429"/>
                </a:lnTo>
                <a:lnTo>
                  <a:pt x="11114" y="13444"/>
                </a:lnTo>
                <a:lnTo>
                  <a:pt x="8515" y="13444"/>
                </a:lnTo>
                <a:lnTo>
                  <a:pt x="8515" y="10083"/>
                </a:lnTo>
                <a:lnTo>
                  <a:pt x="10710" y="7887"/>
                </a:lnTo>
                <a:lnTo>
                  <a:pt x="8515" y="5691"/>
                </a:lnTo>
                <a:lnTo>
                  <a:pt x="8515" y="2868"/>
                </a:lnTo>
                <a:lnTo>
                  <a:pt x="11114" y="2868"/>
                </a:lnTo>
                <a:lnTo>
                  <a:pt x="11114" y="1972"/>
                </a:lnTo>
                <a:close/>
                <a:moveTo>
                  <a:pt x="5064" y="1"/>
                </a:moveTo>
                <a:lnTo>
                  <a:pt x="5064" y="2913"/>
                </a:lnTo>
                <a:lnTo>
                  <a:pt x="7618" y="2913"/>
                </a:lnTo>
                <a:lnTo>
                  <a:pt x="7618" y="5736"/>
                </a:lnTo>
                <a:lnTo>
                  <a:pt x="5468" y="7932"/>
                </a:lnTo>
                <a:lnTo>
                  <a:pt x="7618" y="10128"/>
                </a:lnTo>
                <a:lnTo>
                  <a:pt x="7618" y="13488"/>
                </a:lnTo>
                <a:lnTo>
                  <a:pt x="5064" y="13488"/>
                </a:lnTo>
                <a:lnTo>
                  <a:pt x="5064" y="14474"/>
                </a:lnTo>
                <a:lnTo>
                  <a:pt x="2376" y="14474"/>
                </a:lnTo>
                <a:lnTo>
                  <a:pt x="2376" y="9814"/>
                </a:lnTo>
                <a:cubicBezTo>
                  <a:pt x="3182" y="9590"/>
                  <a:pt x="3810" y="8828"/>
                  <a:pt x="3810" y="7932"/>
                </a:cubicBezTo>
                <a:cubicBezTo>
                  <a:pt x="3810" y="6901"/>
                  <a:pt x="3003" y="6050"/>
                  <a:pt x="1928" y="6050"/>
                </a:cubicBezTo>
                <a:cubicBezTo>
                  <a:pt x="852" y="6050"/>
                  <a:pt x="1" y="6901"/>
                  <a:pt x="1" y="7932"/>
                </a:cubicBezTo>
                <a:cubicBezTo>
                  <a:pt x="1" y="8828"/>
                  <a:pt x="628" y="9590"/>
                  <a:pt x="1480" y="9814"/>
                </a:cubicBezTo>
                <a:lnTo>
                  <a:pt x="1480" y="15415"/>
                </a:lnTo>
                <a:lnTo>
                  <a:pt x="5109" y="15415"/>
                </a:lnTo>
                <a:lnTo>
                  <a:pt x="5109" y="16401"/>
                </a:lnTo>
                <a:lnTo>
                  <a:pt x="11158" y="16401"/>
                </a:lnTo>
                <a:lnTo>
                  <a:pt x="11158" y="15415"/>
                </a:lnTo>
                <a:lnTo>
                  <a:pt x="14922" y="15415"/>
                </a:lnTo>
                <a:lnTo>
                  <a:pt x="14922" y="9814"/>
                </a:lnTo>
                <a:cubicBezTo>
                  <a:pt x="15684" y="9635"/>
                  <a:pt x="16311" y="8828"/>
                  <a:pt x="16311" y="7932"/>
                </a:cubicBezTo>
                <a:cubicBezTo>
                  <a:pt x="16311" y="7036"/>
                  <a:pt x="15684" y="6319"/>
                  <a:pt x="14878" y="6095"/>
                </a:cubicBezTo>
                <a:lnTo>
                  <a:pt x="14878" y="986"/>
                </a:lnTo>
                <a:lnTo>
                  <a:pt x="11114" y="986"/>
                </a:lnTo>
                <a:lnTo>
                  <a:pt x="11114"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pic>
        <p:nvPicPr>
          <p:cNvPr descr="Unqualified? Knowing when to Apply for a Job" id="366" name="Google Shape;366;p13"/>
          <p:cNvPicPr preferRelativeResize="0"/>
          <p:nvPr/>
        </p:nvPicPr>
        <p:blipFill rotWithShape="1">
          <a:blip r:embed="rId3">
            <a:alphaModFix/>
          </a:blip>
          <a:srcRect b="0" l="0" r="0" t="0"/>
          <a:stretch/>
        </p:blipFill>
        <p:spPr>
          <a:xfrm>
            <a:off x="14716479" y="5836396"/>
            <a:ext cx="1340752" cy="985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63" name="Shape 963"/>
        <p:cNvGrpSpPr/>
        <p:nvPr/>
      </p:nvGrpSpPr>
      <p:grpSpPr>
        <a:xfrm>
          <a:off x="0" y="0"/>
          <a:ext cx="0" cy="0"/>
          <a:chOff x="0" y="0"/>
          <a:chExt cx="0" cy="0"/>
        </a:xfrm>
      </p:grpSpPr>
      <p:sp>
        <p:nvSpPr>
          <p:cNvPr id="964" name="Google Shape;964;p5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965" name="Google Shape;965;p58"/>
          <p:cNvSpPr txBox="1"/>
          <p:nvPr/>
        </p:nvSpPr>
        <p:spPr>
          <a:xfrm>
            <a:off x="15417925" y="323050"/>
            <a:ext cx="18414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966" name="Google Shape;966;p58"/>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Conclusion</a:t>
            </a:r>
            <a:endParaRPr/>
          </a:p>
        </p:txBody>
      </p:sp>
      <p:sp>
        <p:nvSpPr>
          <p:cNvPr id="967" name="Google Shape;967;p58"/>
          <p:cNvSpPr txBox="1"/>
          <p:nvPr/>
        </p:nvSpPr>
        <p:spPr>
          <a:xfrm>
            <a:off x="1029850" y="1808075"/>
            <a:ext cx="162306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000">
                <a:solidFill>
                  <a:srgbClr val="05041D"/>
                </a:solidFill>
                <a:latin typeface="Inter"/>
                <a:ea typeface="Inter"/>
                <a:cs typeface="Inter"/>
                <a:sym typeface="Inter"/>
              </a:rPr>
              <a:t>Conclusion</a:t>
            </a:r>
            <a:endParaRPr/>
          </a:p>
        </p:txBody>
      </p:sp>
      <p:sp>
        <p:nvSpPr>
          <p:cNvPr id="968" name="Google Shape;968;p58"/>
          <p:cNvSpPr txBox="1"/>
          <p:nvPr>
            <p:ph idx="4294967295" type="body"/>
          </p:nvPr>
        </p:nvSpPr>
        <p:spPr>
          <a:xfrm>
            <a:off x="1008525" y="3322625"/>
            <a:ext cx="16230600" cy="5915100"/>
          </a:xfrm>
          <a:prstGeom prst="rect">
            <a:avLst/>
          </a:prstGeom>
        </p:spPr>
        <p:txBody>
          <a:bodyPr anchorCtr="0" anchor="t" bIns="0" lIns="0" spcFirstLastPara="1" rIns="0" wrap="square" tIns="0">
            <a:noAutofit/>
          </a:bodyPr>
          <a:lstStyle/>
          <a:p>
            <a:pPr indent="-457200" lvl="0" marL="457200" rtl="0" algn="l">
              <a:lnSpc>
                <a:spcPct val="115000"/>
              </a:lnSpc>
              <a:spcBef>
                <a:spcPts val="640"/>
              </a:spcBef>
              <a:spcAft>
                <a:spcPts val="0"/>
              </a:spcAft>
              <a:buSzPts val="3600"/>
              <a:buFont typeface="Inter SemiBold"/>
              <a:buChar char="-"/>
            </a:pPr>
            <a:r>
              <a:rPr lang="en-US" sz="3600">
                <a:latin typeface="Inter SemiBold"/>
                <a:ea typeface="Inter SemiBold"/>
                <a:cs typeface="Inter SemiBold"/>
                <a:sym typeface="Inter SemiBold"/>
              </a:rPr>
              <a:t>Our group focused on the the score of recall to provide better prediction on real business model</a:t>
            </a:r>
            <a:endParaRPr sz="3600">
              <a:latin typeface="Inter SemiBold"/>
              <a:ea typeface="Inter SemiBold"/>
              <a:cs typeface="Inter SemiBold"/>
              <a:sym typeface="Inter SemiBold"/>
            </a:endParaRPr>
          </a:p>
          <a:p>
            <a:pPr indent="0" lvl="0" marL="0" rtl="0" algn="l">
              <a:lnSpc>
                <a:spcPct val="115000"/>
              </a:lnSpc>
              <a:spcBef>
                <a:spcPts val="640"/>
              </a:spcBef>
              <a:spcAft>
                <a:spcPts val="0"/>
              </a:spcAft>
              <a:buNone/>
            </a:pPr>
            <a:r>
              <a:t/>
            </a:r>
            <a:endParaRPr sz="3600">
              <a:latin typeface="Inter SemiBold"/>
              <a:ea typeface="Inter SemiBold"/>
              <a:cs typeface="Inter SemiBold"/>
              <a:sym typeface="Inter SemiBold"/>
            </a:endParaRPr>
          </a:p>
          <a:p>
            <a:pPr indent="-457200" lvl="0" marL="457200" rtl="0" algn="l">
              <a:lnSpc>
                <a:spcPct val="115000"/>
              </a:lnSpc>
              <a:spcBef>
                <a:spcPts val="640"/>
              </a:spcBef>
              <a:spcAft>
                <a:spcPts val="0"/>
              </a:spcAft>
              <a:buSzPts val="3600"/>
              <a:buFont typeface="Inter SemiBold"/>
              <a:buChar char="-"/>
            </a:pPr>
            <a:r>
              <a:rPr lang="en-US" sz="3600">
                <a:latin typeface="Inter SemiBold"/>
                <a:ea typeface="Inter SemiBold"/>
                <a:cs typeface="Inter SemiBold"/>
                <a:sym typeface="Inter SemiBold"/>
              </a:rPr>
              <a:t>Overally, dropping null values, following outlier handling of </a:t>
            </a:r>
            <a:r>
              <a:rPr lang="en-US" sz="3600">
                <a:latin typeface="Inter SemiBold"/>
                <a:ea typeface="Inter SemiBold"/>
                <a:cs typeface="Inter SemiBold"/>
                <a:sym typeface="Inter SemiBold"/>
              </a:rPr>
              <a:t>original</a:t>
            </a:r>
            <a:r>
              <a:rPr lang="en-US" sz="3600">
                <a:latin typeface="Inter SemiBold"/>
                <a:ea typeface="Inter SemiBold"/>
                <a:cs typeface="Inter SemiBold"/>
                <a:sym typeface="Inter SemiBold"/>
              </a:rPr>
              <a:t> notebook, and using gradient boosting machine model resulted best during our project because it achieved both high accuracy and relatively high recall score </a:t>
            </a:r>
            <a:endParaRPr sz="3600">
              <a:latin typeface="Inter SemiBold"/>
              <a:ea typeface="Inter SemiBold"/>
              <a:cs typeface="Inter SemiBold"/>
              <a:sym typeface="Inter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72" name="Shape 972"/>
        <p:cNvGrpSpPr/>
        <p:nvPr/>
      </p:nvGrpSpPr>
      <p:grpSpPr>
        <a:xfrm>
          <a:off x="0" y="0"/>
          <a:ext cx="0" cy="0"/>
          <a:chOff x="0" y="0"/>
          <a:chExt cx="0" cy="0"/>
        </a:xfrm>
      </p:grpSpPr>
      <p:sp>
        <p:nvSpPr>
          <p:cNvPr id="973" name="Google Shape;973;p5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974" name="Google Shape;974;p59"/>
          <p:cNvSpPr txBox="1"/>
          <p:nvPr/>
        </p:nvSpPr>
        <p:spPr>
          <a:xfrm>
            <a:off x="15417925" y="323050"/>
            <a:ext cx="18414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975" name="Google Shape;975;p59"/>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Conclusion</a:t>
            </a:r>
            <a:endParaRPr/>
          </a:p>
        </p:txBody>
      </p:sp>
      <p:sp>
        <p:nvSpPr>
          <p:cNvPr id="976" name="Google Shape;976;p59"/>
          <p:cNvSpPr txBox="1"/>
          <p:nvPr/>
        </p:nvSpPr>
        <p:spPr>
          <a:xfrm>
            <a:off x="1029850" y="1808075"/>
            <a:ext cx="162306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000">
                <a:solidFill>
                  <a:srgbClr val="05041D"/>
                </a:solidFill>
                <a:latin typeface="Inter"/>
                <a:ea typeface="Inter"/>
                <a:cs typeface="Inter"/>
                <a:sym typeface="Inter"/>
              </a:rPr>
              <a:t>Limitation</a:t>
            </a:r>
            <a:endParaRPr/>
          </a:p>
        </p:txBody>
      </p:sp>
      <p:sp>
        <p:nvSpPr>
          <p:cNvPr id="977" name="Google Shape;977;p59"/>
          <p:cNvSpPr txBox="1"/>
          <p:nvPr>
            <p:ph idx="4294967295" type="body"/>
          </p:nvPr>
        </p:nvSpPr>
        <p:spPr>
          <a:xfrm>
            <a:off x="1008525" y="3322625"/>
            <a:ext cx="16230600" cy="5915100"/>
          </a:xfrm>
          <a:prstGeom prst="rect">
            <a:avLst/>
          </a:prstGeom>
        </p:spPr>
        <p:txBody>
          <a:bodyPr anchorCtr="0" anchor="t" bIns="0" lIns="0" spcFirstLastPara="1" rIns="0" wrap="square" tIns="0">
            <a:noAutofit/>
          </a:bodyPr>
          <a:lstStyle/>
          <a:p>
            <a:pPr indent="0" lvl="0" marL="0" rtl="0" algn="l">
              <a:lnSpc>
                <a:spcPct val="150000"/>
              </a:lnSpc>
              <a:spcBef>
                <a:spcPts val="640"/>
              </a:spcBef>
              <a:spcAft>
                <a:spcPts val="0"/>
              </a:spcAft>
              <a:buNone/>
            </a:pPr>
            <a:r>
              <a:rPr lang="en-US" sz="3600">
                <a:latin typeface="Inter SemiBold"/>
                <a:ea typeface="Inter SemiBold"/>
                <a:cs typeface="Inter SemiBold"/>
                <a:sym typeface="Inter SemiBold"/>
              </a:rPr>
              <a:t>By referring the result of external data, we can find out that the overall scores were higher than our </a:t>
            </a:r>
            <a:r>
              <a:rPr lang="en-US" sz="3600">
                <a:latin typeface="Inter SemiBold"/>
                <a:ea typeface="Inter SemiBold"/>
                <a:cs typeface="Inter SemiBold"/>
                <a:sym typeface="Inter SemiBold"/>
              </a:rPr>
              <a:t>original project. We can expect that the external data had more categorical variable and abundant data. Also, the data was less imbalanced than the original dataset. Our group learned that the insufficient data could affect the score of dataset significantly</a:t>
            </a:r>
            <a:endParaRPr sz="3600">
              <a:latin typeface="Inter SemiBold"/>
              <a:ea typeface="Inter SemiBold"/>
              <a:cs typeface="Inter SemiBold"/>
              <a:sym typeface="Inter SemiBo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981" name="Shape 981"/>
        <p:cNvGrpSpPr/>
        <p:nvPr/>
      </p:nvGrpSpPr>
      <p:grpSpPr>
        <a:xfrm>
          <a:off x="0" y="0"/>
          <a:ext cx="0" cy="0"/>
          <a:chOff x="0" y="0"/>
          <a:chExt cx="0" cy="0"/>
        </a:xfrm>
      </p:grpSpPr>
      <p:pic>
        <p:nvPicPr>
          <p:cNvPr id="982" name="Google Shape;982;p60"/>
          <p:cNvPicPr preferRelativeResize="0"/>
          <p:nvPr/>
        </p:nvPicPr>
        <p:blipFill>
          <a:blip r:embed="rId3">
            <a:alphaModFix/>
          </a:blip>
          <a:stretch>
            <a:fillRect/>
          </a:stretch>
        </p:blipFill>
        <p:spPr>
          <a:xfrm>
            <a:off x="5179275" y="887418"/>
            <a:ext cx="7929449" cy="8946080"/>
          </a:xfrm>
          <a:prstGeom prst="rect">
            <a:avLst/>
          </a:prstGeom>
          <a:noFill/>
          <a:ln>
            <a:noFill/>
          </a:ln>
        </p:spPr>
      </p:pic>
      <p:sp>
        <p:nvSpPr>
          <p:cNvPr id="983" name="Google Shape;983;p60"/>
          <p:cNvSpPr txBox="1"/>
          <p:nvPr/>
        </p:nvSpPr>
        <p:spPr>
          <a:xfrm>
            <a:off x="1028700" y="4303395"/>
            <a:ext cx="16230600" cy="2216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4400">
                <a:solidFill>
                  <a:srgbClr val="FAF0CA"/>
                </a:solidFill>
                <a:latin typeface="Inter"/>
                <a:ea typeface="Inter"/>
                <a:cs typeface="Inter"/>
                <a:sym typeface="Inter"/>
              </a:rPr>
              <a:t>Q &amp; A</a:t>
            </a:r>
            <a:endParaRPr/>
          </a:p>
        </p:txBody>
      </p:sp>
      <p:sp>
        <p:nvSpPr>
          <p:cNvPr id="984" name="Google Shape;984;p6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STAT 3011</a:t>
            </a:r>
            <a:endParaRPr/>
          </a:p>
        </p:txBody>
      </p:sp>
      <p:sp>
        <p:nvSpPr>
          <p:cNvPr id="985" name="Google Shape;985;p60"/>
          <p:cNvSpPr txBox="1"/>
          <p:nvPr/>
        </p:nvSpPr>
        <p:spPr>
          <a:xfrm>
            <a:off x="15224001" y="323050"/>
            <a:ext cx="20352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March </a:t>
            </a:r>
            <a:r>
              <a:rPr b="1" lang="en-US" sz="1599">
                <a:solidFill>
                  <a:srgbClr val="FAF0CA"/>
                </a:solidFill>
                <a:latin typeface="Inter"/>
                <a:ea typeface="Inter"/>
                <a:cs typeface="Inter"/>
                <a:sym typeface="Inter"/>
              </a:rPr>
              <a:t>26</a:t>
            </a:r>
            <a:r>
              <a:rPr b="1" i="0" lang="en-US" sz="1599" u="none" cap="none" strike="noStrike">
                <a:solidFill>
                  <a:srgbClr val="FAF0CA"/>
                </a:solidFill>
                <a:latin typeface="Inter"/>
                <a:ea typeface="Inter"/>
                <a:cs typeface="Inter"/>
                <a:sym typeface="Inter"/>
              </a:rPr>
              <a:t>, 2024</a:t>
            </a:r>
            <a:endParaRPr/>
          </a:p>
        </p:txBody>
      </p:sp>
      <p:sp>
        <p:nvSpPr>
          <p:cNvPr id="986" name="Google Shape;986;p60"/>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FAF0CA"/>
                </a:solidFill>
                <a:latin typeface="Inter"/>
                <a:ea typeface="Inter"/>
                <a:cs typeface="Inter"/>
                <a:sym typeface="Inter"/>
              </a:rPr>
              <a:t>End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370" name="Shape 370"/>
        <p:cNvGrpSpPr/>
        <p:nvPr/>
      </p:nvGrpSpPr>
      <p:grpSpPr>
        <a:xfrm>
          <a:off x="0" y="0"/>
          <a:ext cx="0" cy="0"/>
          <a:chOff x="0" y="0"/>
          <a:chExt cx="0" cy="0"/>
        </a:xfrm>
      </p:grpSpPr>
      <p:pic>
        <p:nvPicPr>
          <p:cNvPr id="371" name="Google Shape;371;p14"/>
          <p:cNvPicPr preferRelativeResize="0"/>
          <p:nvPr/>
        </p:nvPicPr>
        <p:blipFill>
          <a:blip r:embed="rId3">
            <a:alphaModFix/>
          </a:blip>
          <a:stretch>
            <a:fillRect/>
          </a:stretch>
        </p:blipFill>
        <p:spPr>
          <a:xfrm>
            <a:off x="670575" y="-1652014"/>
            <a:ext cx="16946852" cy="16847554"/>
          </a:xfrm>
          <a:prstGeom prst="rect">
            <a:avLst/>
          </a:prstGeom>
          <a:noFill/>
          <a:ln>
            <a:noFill/>
          </a:ln>
        </p:spPr>
      </p:pic>
      <p:sp>
        <p:nvSpPr>
          <p:cNvPr id="372" name="Google Shape;372;p14"/>
          <p:cNvSpPr txBox="1"/>
          <p:nvPr/>
        </p:nvSpPr>
        <p:spPr>
          <a:xfrm>
            <a:off x="1028700" y="3912145"/>
            <a:ext cx="16230600" cy="246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000">
                <a:solidFill>
                  <a:srgbClr val="FAF0CA"/>
                </a:solidFill>
                <a:latin typeface="Inter"/>
                <a:ea typeface="Inter"/>
                <a:cs typeface="Inter"/>
                <a:sym typeface="Inter"/>
              </a:rPr>
              <a:t>Project</a:t>
            </a:r>
            <a:endParaRPr b="1" sz="8000">
              <a:solidFill>
                <a:srgbClr val="FAF0CA"/>
              </a:solidFill>
              <a:latin typeface="Inter"/>
              <a:ea typeface="Inter"/>
              <a:cs typeface="Inter"/>
              <a:sym typeface="Inter"/>
            </a:endParaRPr>
          </a:p>
          <a:p>
            <a:pPr indent="0" lvl="0" marL="0" marR="0" rtl="0" algn="ctr">
              <a:lnSpc>
                <a:spcPct val="100000"/>
              </a:lnSpc>
              <a:spcBef>
                <a:spcPts val="0"/>
              </a:spcBef>
              <a:spcAft>
                <a:spcPts val="0"/>
              </a:spcAft>
              <a:buNone/>
            </a:pPr>
            <a:r>
              <a:rPr b="1" lang="en-US" sz="8000">
                <a:solidFill>
                  <a:srgbClr val="FAF0CA"/>
                </a:solidFill>
                <a:latin typeface="Inter"/>
                <a:ea typeface="Inter"/>
                <a:cs typeface="Inter"/>
                <a:sym typeface="Inter"/>
              </a:rPr>
              <a:t>Replication</a:t>
            </a:r>
            <a:endParaRPr b="1" sz="8000">
              <a:solidFill>
                <a:srgbClr val="FAF0CA"/>
              </a:solidFill>
              <a:latin typeface="Inter"/>
              <a:ea typeface="Inter"/>
              <a:cs typeface="Inter"/>
              <a:sym typeface="Inter"/>
            </a:endParaRPr>
          </a:p>
        </p:txBody>
      </p:sp>
      <p:sp>
        <p:nvSpPr>
          <p:cNvPr id="373" name="Google Shape;373;p1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STAT3011</a:t>
            </a:r>
            <a:endParaRPr/>
          </a:p>
        </p:txBody>
      </p:sp>
      <p:sp>
        <p:nvSpPr>
          <p:cNvPr id="374" name="Google Shape;374;p14"/>
          <p:cNvSpPr txBox="1"/>
          <p:nvPr/>
        </p:nvSpPr>
        <p:spPr>
          <a:xfrm>
            <a:off x="15468225" y="323050"/>
            <a:ext cx="17910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March </a:t>
            </a:r>
            <a:r>
              <a:rPr b="1" lang="en-US" sz="1599">
                <a:solidFill>
                  <a:srgbClr val="FAF0CA"/>
                </a:solidFill>
                <a:latin typeface="Inter"/>
                <a:ea typeface="Inter"/>
                <a:cs typeface="Inter"/>
                <a:sym typeface="Inter"/>
              </a:rPr>
              <a:t>26</a:t>
            </a:r>
            <a:r>
              <a:rPr b="1" i="0" lang="en-US" sz="1599" u="none" cap="none" strike="noStrike">
                <a:solidFill>
                  <a:srgbClr val="FAF0CA"/>
                </a:solidFill>
                <a:latin typeface="Inter"/>
                <a:ea typeface="Inter"/>
                <a:cs typeface="Inter"/>
                <a:sym typeface="Inter"/>
              </a:rPr>
              <a:t>, 2024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78" name="Shape 378"/>
        <p:cNvGrpSpPr/>
        <p:nvPr/>
      </p:nvGrpSpPr>
      <p:grpSpPr>
        <a:xfrm>
          <a:off x="0" y="0"/>
          <a:ext cx="0" cy="0"/>
          <a:chOff x="0" y="0"/>
          <a:chExt cx="0" cy="0"/>
        </a:xfrm>
      </p:grpSpPr>
      <p:sp>
        <p:nvSpPr>
          <p:cNvPr id="379" name="Google Shape;379;p15"/>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Data overview</a:t>
            </a:r>
            <a:endParaRPr sz="100">
              <a:latin typeface="Inter"/>
              <a:ea typeface="Inter"/>
              <a:cs typeface="Inter"/>
              <a:sym typeface="Inter"/>
            </a:endParaRPr>
          </a:p>
        </p:txBody>
      </p:sp>
      <p:sp>
        <p:nvSpPr>
          <p:cNvPr id="380" name="Google Shape;380;p1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381" name="Google Shape;381;p15"/>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382" name="Google Shape;382;p15"/>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a:p>
        </p:txBody>
      </p:sp>
      <p:pic>
        <p:nvPicPr>
          <p:cNvPr id="383" name="Google Shape;383;p15"/>
          <p:cNvPicPr preferRelativeResize="0"/>
          <p:nvPr/>
        </p:nvPicPr>
        <p:blipFill>
          <a:blip r:embed="rId3">
            <a:alphaModFix/>
          </a:blip>
          <a:stretch>
            <a:fillRect/>
          </a:stretch>
        </p:blipFill>
        <p:spPr>
          <a:xfrm>
            <a:off x="2912075" y="2407550"/>
            <a:ext cx="12463857" cy="2203975"/>
          </a:xfrm>
          <a:prstGeom prst="rect">
            <a:avLst/>
          </a:prstGeom>
          <a:noFill/>
          <a:ln>
            <a:noFill/>
          </a:ln>
        </p:spPr>
      </p:pic>
      <p:grpSp>
        <p:nvGrpSpPr>
          <p:cNvPr id="384" name="Google Shape;384;p15"/>
          <p:cNvGrpSpPr/>
          <p:nvPr/>
        </p:nvGrpSpPr>
        <p:grpSpPr>
          <a:xfrm>
            <a:off x="1498250" y="5216505"/>
            <a:ext cx="15291500" cy="2455008"/>
            <a:chOff x="1028700" y="5733100"/>
            <a:chExt cx="15291500" cy="2203975"/>
          </a:xfrm>
        </p:grpSpPr>
        <p:pic>
          <p:nvPicPr>
            <p:cNvPr id="385" name="Google Shape;385;p15"/>
            <p:cNvPicPr preferRelativeResize="0"/>
            <p:nvPr/>
          </p:nvPicPr>
          <p:blipFill>
            <a:blip r:embed="rId4">
              <a:alphaModFix/>
            </a:blip>
            <a:stretch>
              <a:fillRect/>
            </a:stretch>
          </p:blipFill>
          <p:spPr>
            <a:xfrm>
              <a:off x="1028700" y="5733100"/>
              <a:ext cx="9067487" cy="2203975"/>
            </a:xfrm>
            <a:prstGeom prst="rect">
              <a:avLst/>
            </a:prstGeom>
            <a:noFill/>
            <a:ln>
              <a:noFill/>
            </a:ln>
          </p:spPr>
        </p:pic>
        <p:pic>
          <p:nvPicPr>
            <p:cNvPr id="386" name="Google Shape;386;p15"/>
            <p:cNvPicPr preferRelativeResize="0"/>
            <p:nvPr/>
          </p:nvPicPr>
          <p:blipFill>
            <a:blip r:embed="rId5">
              <a:alphaModFix/>
            </a:blip>
            <a:stretch>
              <a:fillRect/>
            </a:stretch>
          </p:blipFill>
          <p:spPr>
            <a:xfrm>
              <a:off x="10096178" y="5733107"/>
              <a:ext cx="6224022" cy="2203967"/>
            </a:xfrm>
            <a:prstGeom prst="rect">
              <a:avLst/>
            </a:prstGeom>
            <a:noFill/>
            <a:ln>
              <a:noFill/>
            </a:ln>
          </p:spPr>
        </p:pic>
      </p:grpSp>
      <p:sp>
        <p:nvSpPr>
          <p:cNvPr id="387" name="Google Shape;387;p15"/>
          <p:cNvSpPr txBox="1"/>
          <p:nvPr/>
        </p:nvSpPr>
        <p:spPr>
          <a:xfrm>
            <a:off x="1028700" y="8179625"/>
            <a:ext cx="165738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Inter"/>
                <a:ea typeface="Inter"/>
                <a:cs typeface="Inter"/>
                <a:sym typeface="Inter"/>
              </a:rPr>
              <a:t>Data Source</a:t>
            </a:r>
            <a:r>
              <a:rPr lang="en-US" sz="2300">
                <a:solidFill>
                  <a:schemeClr val="dk1"/>
                </a:solidFill>
                <a:latin typeface="Inter"/>
                <a:ea typeface="Inter"/>
                <a:cs typeface="Inter"/>
                <a:sym typeface="Inter"/>
              </a:rPr>
              <a:t>: data from book ‘machine learning solutions’</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Row : </a:t>
            </a:r>
            <a:r>
              <a:rPr lang="en-US" sz="2300">
                <a:solidFill>
                  <a:schemeClr val="dk1"/>
                </a:solidFill>
                <a:latin typeface="Inter"/>
                <a:ea typeface="Inter"/>
                <a:cs typeface="Inter"/>
                <a:sym typeface="Inter"/>
              </a:rPr>
              <a:t>150000</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Variables</a:t>
            </a:r>
            <a:r>
              <a:rPr lang="en-US" sz="2300">
                <a:solidFill>
                  <a:schemeClr val="dk1"/>
                </a:solidFill>
                <a:latin typeface="Inter"/>
                <a:ea typeface="Inter"/>
                <a:cs typeface="Inter"/>
                <a:sym typeface="Inter"/>
              </a:rPr>
              <a:t>: 11 ( 10 predictor variables + </a:t>
            </a:r>
            <a:r>
              <a:rPr lang="en-US" sz="2300">
                <a:solidFill>
                  <a:srgbClr val="FF0000"/>
                </a:solidFill>
                <a:latin typeface="Inter"/>
                <a:ea typeface="Inter"/>
                <a:cs typeface="Inter"/>
                <a:sym typeface="Inter"/>
              </a:rPr>
              <a:t>1 response variable</a:t>
            </a:r>
            <a:r>
              <a:rPr lang="en-US" sz="2300">
                <a:solidFill>
                  <a:schemeClr val="dk1"/>
                </a:solidFill>
                <a:latin typeface="Inter"/>
                <a:ea typeface="Inter"/>
                <a:cs typeface="Inter"/>
                <a:sym typeface="Inter"/>
              </a:rPr>
              <a:t>)</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Each Data</a:t>
            </a:r>
            <a:r>
              <a:rPr lang="en-US" sz="2300">
                <a:solidFill>
                  <a:schemeClr val="dk1"/>
                </a:solidFill>
                <a:latin typeface="Inter"/>
                <a:ea typeface="Inter"/>
                <a:cs typeface="Inter"/>
                <a:sym typeface="Inter"/>
              </a:rPr>
              <a:t>: the demographic of a person (e.g., ages,monthly_income, records of late payment, etc..)</a:t>
            </a:r>
            <a:endParaRPr sz="2000">
              <a:solidFill>
                <a:schemeClr val="dk1"/>
              </a:solidFill>
              <a:latin typeface="Inter"/>
              <a:ea typeface="Inter"/>
              <a:cs typeface="Inter"/>
              <a:sym typeface="Inter"/>
            </a:endParaRPr>
          </a:p>
        </p:txBody>
      </p:sp>
      <p:sp>
        <p:nvSpPr>
          <p:cNvPr id="388" name="Google Shape;388;p15"/>
          <p:cNvSpPr/>
          <p:nvPr/>
        </p:nvSpPr>
        <p:spPr>
          <a:xfrm>
            <a:off x="2817575" y="2329000"/>
            <a:ext cx="1928700" cy="2394900"/>
          </a:xfrm>
          <a:prstGeom prst="frame">
            <a:avLst>
              <a:gd fmla="val 3521"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9" name="Google Shape;389;p15"/>
          <p:cNvSpPr txBox="1"/>
          <p:nvPr/>
        </p:nvSpPr>
        <p:spPr>
          <a:xfrm>
            <a:off x="6998100" y="7748563"/>
            <a:ext cx="463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STAT3011_2324_GP10/Kelvin/stat3011 project2 eda p1.ipynb/line21</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93" name="Shape 393"/>
        <p:cNvGrpSpPr/>
        <p:nvPr/>
      </p:nvGrpSpPr>
      <p:grpSpPr>
        <a:xfrm>
          <a:off x="0" y="0"/>
          <a:ext cx="0" cy="0"/>
          <a:chOff x="0" y="0"/>
          <a:chExt cx="0" cy="0"/>
        </a:xfrm>
      </p:grpSpPr>
      <p:sp>
        <p:nvSpPr>
          <p:cNvPr id="394" name="Google Shape;394;p16"/>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Feature Explanation</a:t>
            </a:r>
            <a:endParaRPr sz="100">
              <a:latin typeface="Inter"/>
              <a:ea typeface="Inter"/>
              <a:cs typeface="Inter"/>
              <a:sym typeface="Inter"/>
            </a:endParaRPr>
          </a:p>
        </p:txBody>
      </p:sp>
      <p:sp>
        <p:nvSpPr>
          <p:cNvPr id="395" name="Google Shape;395;p1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396" name="Google Shape;396;p16"/>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397" name="Google Shape;397;p16"/>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398" name="Google Shape;398;p16"/>
          <p:cNvSpPr txBox="1"/>
          <p:nvPr/>
        </p:nvSpPr>
        <p:spPr>
          <a:xfrm>
            <a:off x="1028700" y="3066925"/>
            <a:ext cx="16573800" cy="51411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seriousdlqin2yrs: ‘</a:t>
            </a:r>
            <a:r>
              <a:rPr lang="en-US" sz="2300">
                <a:solidFill>
                  <a:schemeClr val="dk1"/>
                </a:solidFill>
                <a:latin typeface="Inter"/>
                <a:ea typeface="Inter"/>
                <a:cs typeface="Inter"/>
                <a:sym typeface="Inter"/>
              </a:rPr>
              <a:t>Yes’ if the borrower has experienced past dues of more than 90 days in the previous 2 years; ‘No’ otherwise</a:t>
            </a:r>
            <a:br>
              <a:rPr lang="en-US" sz="2300">
                <a:solidFill>
                  <a:schemeClr val="dk1"/>
                </a:solidFill>
                <a:latin typeface="Inter"/>
                <a:ea typeface="Inter"/>
                <a:cs typeface="Inter"/>
                <a:sym typeface="Inter"/>
              </a:rPr>
            </a:b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revolvingutilizationofunsecuredlines: </a:t>
            </a:r>
            <a:r>
              <a:rPr lang="en-US" sz="2300">
                <a:solidFill>
                  <a:schemeClr val="dk1"/>
                </a:solidFill>
                <a:latin typeface="Inter"/>
                <a:ea typeface="Inter"/>
                <a:cs typeface="Inter"/>
                <a:sym typeface="Inter"/>
              </a:rPr>
              <a:t>credit card limits of the borrower after excluding any current loan debt and real estate</a:t>
            </a:r>
            <a:br>
              <a:rPr lang="en-US" sz="2300">
                <a:solidFill>
                  <a:schemeClr val="dk1"/>
                </a:solidFill>
                <a:latin typeface="Inter"/>
                <a:ea typeface="Inter"/>
                <a:cs typeface="Inter"/>
                <a:sym typeface="Inter"/>
              </a:rPr>
            </a:b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age: </a:t>
            </a:r>
            <a:r>
              <a:rPr lang="en-US" sz="2300">
                <a:solidFill>
                  <a:schemeClr val="dk1"/>
                </a:solidFill>
                <a:latin typeface="Inter"/>
                <a:ea typeface="Inter"/>
                <a:cs typeface="Inter"/>
                <a:sym typeface="Inter"/>
              </a:rPr>
              <a:t>borrower’s age</a:t>
            </a:r>
            <a:br>
              <a:rPr lang="en-US" sz="2300">
                <a:solidFill>
                  <a:schemeClr val="dk1"/>
                </a:solidFill>
                <a:latin typeface="Inter"/>
                <a:ea typeface="Inter"/>
                <a:cs typeface="Inter"/>
                <a:sym typeface="Inter"/>
              </a:rPr>
            </a:b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debtratio: </a:t>
            </a:r>
            <a:r>
              <a:rPr lang="en-US" sz="2300">
                <a:solidFill>
                  <a:schemeClr val="dk1"/>
                </a:solidFill>
                <a:latin typeface="Inter"/>
                <a:ea typeface="Inter"/>
                <a:cs typeface="Inter"/>
                <a:sym typeface="Inter"/>
              </a:rPr>
              <a:t>(debt+expenditure)/monthlyincome</a:t>
            </a:r>
            <a:br>
              <a:rPr lang="en-US" sz="2300">
                <a:solidFill>
                  <a:schemeClr val="dk1"/>
                </a:solidFill>
                <a:latin typeface="Inter"/>
                <a:ea typeface="Inter"/>
                <a:cs typeface="Inter"/>
                <a:sym typeface="Inter"/>
              </a:rPr>
            </a:b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monthlyincome: </a:t>
            </a:r>
            <a:r>
              <a:rPr lang="en-US" sz="2300">
                <a:solidFill>
                  <a:schemeClr val="dk1"/>
                </a:solidFill>
                <a:latin typeface="Inter"/>
                <a:ea typeface="Inter"/>
                <a:cs typeface="Inter"/>
                <a:sym typeface="Inter"/>
              </a:rPr>
              <a:t>value of the monthly income of borrowers</a:t>
            </a:r>
            <a:br>
              <a:rPr b="1" lang="en-US" sz="2300">
                <a:solidFill>
                  <a:schemeClr val="dk1"/>
                </a:solidFill>
                <a:latin typeface="Inter"/>
                <a:ea typeface="Inter"/>
                <a:cs typeface="Inter"/>
                <a:sym typeface="Inter"/>
              </a:rPr>
            </a:br>
            <a:endParaRPr b="1"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numberofopencreditlinesandloans:</a:t>
            </a:r>
            <a:r>
              <a:rPr lang="en-US" sz="2300">
                <a:solidFill>
                  <a:schemeClr val="dk1"/>
                </a:solidFill>
                <a:latin typeface="Inter"/>
                <a:ea typeface="Inter"/>
                <a:cs typeface="Inter"/>
                <a:sym typeface="Inter"/>
              </a:rPr>
              <a:t> the number of open loans and/or the number of credit cards the borrower holds</a:t>
            </a:r>
            <a:endParaRPr sz="230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02" name="Shape 402"/>
        <p:cNvGrpSpPr/>
        <p:nvPr/>
      </p:nvGrpSpPr>
      <p:grpSpPr>
        <a:xfrm>
          <a:off x="0" y="0"/>
          <a:ext cx="0" cy="0"/>
          <a:chOff x="0" y="0"/>
          <a:chExt cx="0" cy="0"/>
        </a:xfrm>
      </p:grpSpPr>
      <p:sp>
        <p:nvSpPr>
          <p:cNvPr id="403" name="Google Shape;403;p17"/>
          <p:cNvSpPr txBox="1"/>
          <p:nvPr/>
        </p:nvSpPr>
        <p:spPr>
          <a:xfrm>
            <a:off x="1028700" y="3066925"/>
            <a:ext cx="16573800" cy="51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numberrealestateloansorlines: </a:t>
            </a:r>
            <a:r>
              <a:rPr lang="en-US" sz="2300">
                <a:solidFill>
                  <a:schemeClr val="dk1"/>
                </a:solidFill>
                <a:latin typeface="Inter"/>
                <a:ea typeface="Inter"/>
                <a:cs typeface="Inter"/>
                <a:sym typeface="Inter"/>
              </a:rPr>
              <a:t>the number of loans the borrower holds for their real estate or the number of home loans a borrower has</a:t>
            </a:r>
            <a:br>
              <a:rPr b="1" lang="en-US" sz="2300">
                <a:solidFill>
                  <a:schemeClr val="dk1"/>
                </a:solidFill>
                <a:latin typeface="Inter"/>
                <a:ea typeface="Inter"/>
                <a:cs typeface="Inter"/>
                <a:sym typeface="Inter"/>
              </a:rPr>
            </a:br>
            <a:endParaRPr b="1"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numberofdependents:</a:t>
            </a:r>
            <a:r>
              <a:rPr lang="en-US" sz="2300">
                <a:solidFill>
                  <a:schemeClr val="dk1"/>
                </a:solidFill>
                <a:latin typeface="Inter"/>
                <a:ea typeface="Inter"/>
                <a:cs typeface="Inter"/>
                <a:sym typeface="Inter"/>
              </a:rPr>
              <a:t> the number of dependent family members the borrowers have</a:t>
            </a:r>
            <a:br>
              <a:rPr b="1" lang="en-US" sz="2300">
                <a:solidFill>
                  <a:schemeClr val="dk1"/>
                </a:solidFill>
                <a:latin typeface="Inter"/>
                <a:ea typeface="Inter"/>
                <a:cs typeface="Inter"/>
                <a:sym typeface="Inter"/>
              </a:rPr>
            </a:br>
            <a:endParaRPr b="1"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numberoftime30-59dayspastduenotworse: </a:t>
            </a:r>
            <a:r>
              <a:rPr lang="en-US" sz="2300">
                <a:solidFill>
                  <a:schemeClr val="dk1"/>
                </a:solidFill>
                <a:latin typeface="Inter"/>
                <a:ea typeface="Inter"/>
                <a:cs typeface="Inter"/>
                <a:sym typeface="Inter"/>
              </a:rPr>
              <a:t>the number of times borrowers have paid their EMIs late but have paid them 30 days after the due date and 59 days before the due date</a:t>
            </a:r>
            <a:br>
              <a:rPr lang="en-US" sz="2300">
                <a:solidFill>
                  <a:schemeClr val="dk1"/>
                </a:solidFill>
                <a:latin typeface="Inter"/>
                <a:ea typeface="Inter"/>
                <a:cs typeface="Inter"/>
                <a:sym typeface="Inter"/>
              </a:rPr>
            </a:b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numberoftime60-89dayspastduenotworse: </a:t>
            </a:r>
            <a:r>
              <a:rPr lang="en-US" sz="2300">
                <a:solidFill>
                  <a:schemeClr val="dk1"/>
                </a:solidFill>
                <a:latin typeface="Inter"/>
                <a:ea typeface="Inter"/>
                <a:cs typeface="Inter"/>
                <a:sym typeface="Inter"/>
              </a:rPr>
              <a:t>the number of times borrowers have paid their EMIs late but have padi them 60 days after the due date and 89 days before the due date</a:t>
            </a:r>
            <a:br>
              <a:rPr b="1" lang="en-US" sz="2300">
                <a:solidFill>
                  <a:schemeClr val="dk1"/>
                </a:solidFill>
                <a:latin typeface="Inter"/>
                <a:ea typeface="Inter"/>
                <a:cs typeface="Inter"/>
                <a:sym typeface="Inter"/>
              </a:rPr>
            </a:br>
            <a:endParaRPr b="1"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numberoftimes90dayslate: </a:t>
            </a:r>
            <a:r>
              <a:rPr lang="en-US" sz="2300">
                <a:solidFill>
                  <a:schemeClr val="dk1"/>
                </a:solidFill>
                <a:latin typeface="Inter"/>
                <a:ea typeface="Inter"/>
                <a:cs typeface="Inter"/>
                <a:sym typeface="Inter"/>
              </a:rPr>
              <a:t>the number of times a borrower has paid their dues 90 days after the due date of their EMIs</a:t>
            </a:r>
            <a:endParaRPr sz="2300">
              <a:solidFill>
                <a:schemeClr val="dk1"/>
              </a:solidFill>
              <a:latin typeface="Inter"/>
              <a:ea typeface="Inter"/>
              <a:cs typeface="Inter"/>
              <a:sym typeface="Inter"/>
            </a:endParaRPr>
          </a:p>
        </p:txBody>
      </p:sp>
      <p:sp>
        <p:nvSpPr>
          <p:cNvPr id="404" name="Google Shape;404;p17"/>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Feature Explanation</a:t>
            </a:r>
            <a:endParaRPr sz="100">
              <a:latin typeface="Inter"/>
              <a:ea typeface="Inter"/>
              <a:cs typeface="Inter"/>
              <a:sym typeface="Inter"/>
            </a:endParaRPr>
          </a:p>
        </p:txBody>
      </p:sp>
      <p:sp>
        <p:nvSpPr>
          <p:cNvPr id="405" name="Google Shape;405;p1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06" name="Google Shape;406;p17"/>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07" name="Google Shape;407;p17"/>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